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8" r:id="rId2"/>
    <p:sldId id="572" r:id="rId3"/>
    <p:sldId id="571" r:id="rId4"/>
    <p:sldId id="333" r:id="rId5"/>
  </p:sldIdLst>
  <p:sldSz cx="8534400" cy="6400800"/>
  <p:notesSz cx="9939338" cy="143684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16" userDrawn="1">
          <p15:clr>
            <a:srgbClr val="A4A3A4"/>
          </p15:clr>
        </p15:guide>
        <p15:guide id="2" pos="268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81BD"/>
    <a:srgbClr val="E9ED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70" d="100"/>
          <a:sy n="70" d="100"/>
        </p:scale>
        <p:origin x="592" y="32"/>
      </p:cViewPr>
      <p:guideLst>
        <p:guide orient="horz" pos="2016"/>
        <p:guide pos="268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6888" cy="720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29275" y="0"/>
            <a:ext cx="4308475" cy="720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D40C88-95EC-4494-8836-2DC89E0E3685}" type="datetimeFigureOut">
              <a:rPr lang="en-US" smtClean="0"/>
              <a:t>6/21/2019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736725" y="1795463"/>
            <a:ext cx="6465888" cy="48498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3775" y="6915150"/>
            <a:ext cx="7951788" cy="56578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3647738"/>
            <a:ext cx="4306888" cy="720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29275" y="13647738"/>
            <a:ext cx="4308475" cy="720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BDF17F-3FEE-438C-812F-D59D4CA039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2705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RAFMS ...“is a semi-structured </a:t>
            </a:r>
            <a:r>
              <a:rPr lang="en-US" sz="1200" b="1" dirty="0">
                <a:solidFill>
                  <a:srgbClr val="FF0000"/>
                </a:solidFill>
              </a:rPr>
              <a:t>diagnostic tool</a:t>
            </a:r>
            <a:r>
              <a:rPr lang="en-US" sz="1200" dirty="0"/>
              <a:t> designed to </a:t>
            </a:r>
            <a:r>
              <a:rPr lang="en-US" sz="1200" b="1" dirty="0">
                <a:solidFill>
                  <a:srgbClr val="FF0000"/>
                </a:solidFill>
              </a:rPr>
              <a:t>quickly </a:t>
            </a:r>
            <a:r>
              <a:rPr lang="en-US" sz="1200" b="1" dirty="0"/>
              <a:t>document and evaluate</a:t>
            </a:r>
            <a:r>
              <a:rPr lang="en-US" sz="1200" dirty="0"/>
              <a:t> the operating </a:t>
            </a:r>
            <a:r>
              <a:rPr lang="en-US" sz="1200" b="1" dirty="0">
                <a:solidFill>
                  <a:srgbClr val="FF0000"/>
                </a:solidFill>
              </a:rPr>
              <a:t>fisheries management systems</a:t>
            </a:r>
            <a:r>
              <a:rPr lang="en-US" sz="1200" dirty="0"/>
              <a:t>  at the community level”….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1225B5-9D88-D748-ABC6-23C1D341C65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64671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RAFMS ...“is a semi-structured </a:t>
            </a:r>
            <a:r>
              <a:rPr lang="en-US" sz="1200" b="1" dirty="0">
                <a:solidFill>
                  <a:srgbClr val="FF0000"/>
                </a:solidFill>
              </a:rPr>
              <a:t>diagnostic tool</a:t>
            </a:r>
            <a:r>
              <a:rPr lang="en-US" sz="1200" dirty="0"/>
              <a:t> designed to </a:t>
            </a:r>
            <a:r>
              <a:rPr lang="en-US" sz="1200" b="1" dirty="0">
                <a:solidFill>
                  <a:srgbClr val="FF0000"/>
                </a:solidFill>
              </a:rPr>
              <a:t>quickly </a:t>
            </a:r>
            <a:r>
              <a:rPr lang="en-US" sz="1200" b="1" dirty="0"/>
              <a:t>document and evaluate</a:t>
            </a:r>
            <a:r>
              <a:rPr lang="en-US" sz="1200" dirty="0"/>
              <a:t> the operating </a:t>
            </a:r>
            <a:r>
              <a:rPr lang="en-US" sz="1200" b="1" dirty="0">
                <a:solidFill>
                  <a:srgbClr val="FF0000"/>
                </a:solidFill>
              </a:rPr>
              <a:t>fisheries management systems</a:t>
            </a:r>
            <a:r>
              <a:rPr lang="en-US" sz="1200" dirty="0"/>
              <a:t>  at the community level”….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1225B5-9D88-D748-ABC6-23C1D341C65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7464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4A558B-E4E9-A94A-B9C1-029E46A76ABA}" type="slidenum">
              <a:rPr lang="en-US" smtClean="0">
                <a:solidFill>
                  <a:prstClr val="black"/>
                </a:solidFill>
              </a:rPr>
              <a:pPr/>
              <a:t>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1009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0080" y="1988398"/>
            <a:ext cx="7254240" cy="137202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0160" y="3627120"/>
            <a:ext cx="5974080" cy="163576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26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534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801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068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1335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5602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9869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4136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026EE-10B9-42AF-83B0-9B92FE49CAA9}" type="datetimeFigureOut">
              <a:rPr lang="en-US" smtClean="0"/>
              <a:t>6/21/2019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FFEE6-5990-4068-BB74-DF04516999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07159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026EE-10B9-42AF-83B0-9B92FE49CAA9}" type="datetimeFigureOut">
              <a:rPr lang="en-US" smtClean="0"/>
              <a:t>6/21/2019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FFEE6-5990-4068-BB74-DF04516999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3356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4159" y="4113107"/>
            <a:ext cx="7254240" cy="1271270"/>
          </a:xfrm>
        </p:spPr>
        <p:txBody>
          <a:bodyPr anchor="t"/>
          <a:lstStyle>
            <a:lvl1pPr algn="l">
              <a:defRPr sz="3733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4159" y="2712933"/>
            <a:ext cx="7254240" cy="1400175"/>
          </a:xfrm>
        </p:spPr>
        <p:txBody>
          <a:bodyPr anchor="b"/>
          <a:lstStyle>
            <a:lvl1pPr marL="0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1pPr>
            <a:lvl2pPr marL="426705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2pPr>
            <a:lvl3pPr marL="853410" indent="0">
              <a:buNone/>
              <a:defRPr sz="1493">
                <a:solidFill>
                  <a:schemeClr val="tx1">
                    <a:tint val="75000"/>
                  </a:schemeClr>
                </a:solidFill>
              </a:defRPr>
            </a:lvl3pPr>
            <a:lvl4pPr marL="1280114" indent="0">
              <a:buNone/>
              <a:defRPr sz="1307">
                <a:solidFill>
                  <a:schemeClr val="tx1">
                    <a:tint val="75000"/>
                  </a:schemeClr>
                </a:solidFill>
              </a:defRPr>
            </a:lvl4pPr>
            <a:lvl5pPr marL="1706819" indent="0">
              <a:buNone/>
              <a:defRPr sz="1307">
                <a:solidFill>
                  <a:schemeClr val="tx1">
                    <a:tint val="75000"/>
                  </a:schemeClr>
                </a:solidFill>
              </a:defRPr>
            </a:lvl5pPr>
            <a:lvl6pPr marL="2133524" indent="0">
              <a:buNone/>
              <a:defRPr sz="1307">
                <a:solidFill>
                  <a:schemeClr val="tx1">
                    <a:tint val="75000"/>
                  </a:schemeClr>
                </a:solidFill>
              </a:defRPr>
            </a:lvl6pPr>
            <a:lvl7pPr marL="2560229" indent="0">
              <a:buNone/>
              <a:defRPr sz="1307">
                <a:solidFill>
                  <a:schemeClr val="tx1">
                    <a:tint val="75000"/>
                  </a:schemeClr>
                </a:solidFill>
              </a:defRPr>
            </a:lvl7pPr>
            <a:lvl8pPr marL="2986933" indent="0">
              <a:buNone/>
              <a:defRPr sz="1307">
                <a:solidFill>
                  <a:schemeClr val="tx1">
                    <a:tint val="75000"/>
                  </a:schemeClr>
                </a:solidFill>
              </a:defRPr>
            </a:lvl8pPr>
            <a:lvl9pPr marL="3413638" indent="0">
              <a:buNone/>
              <a:defRPr sz="130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026EE-10B9-42AF-83B0-9B92FE49CAA9}" type="datetimeFigureOut">
              <a:rPr lang="en-US" smtClean="0"/>
              <a:t>6/21/2019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FFEE6-5990-4068-BB74-DF04516999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3223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720" y="1493521"/>
            <a:ext cx="3769360" cy="4224232"/>
          </a:xfrm>
        </p:spPr>
        <p:txBody>
          <a:bodyPr/>
          <a:lstStyle>
            <a:lvl1pPr>
              <a:defRPr sz="2613"/>
            </a:lvl1pPr>
            <a:lvl2pPr>
              <a:defRPr sz="2240"/>
            </a:lvl2pPr>
            <a:lvl3pPr>
              <a:defRPr sz="1867"/>
            </a:lvl3pPr>
            <a:lvl4pPr>
              <a:defRPr sz="1680"/>
            </a:lvl4pPr>
            <a:lvl5pPr>
              <a:defRPr sz="1680"/>
            </a:lvl5pPr>
            <a:lvl6pPr>
              <a:defRPr sz="1680"/>
            </a:lvl6pPr>
            <a:lvl7pPr>
              <a:defRPr sz="1680"/>
            </a:lvl7pPr>
            <a:lvl8pPr>
              <a:defRPr sz="1680"/>
            </a:lvl8pPr>
            <a:lvl9pPr>
              <a:defRPr sz="168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38320" y="1493521"/>
            <a:ext cx="3769360" cy="4224232"/>
          </a:xfrm>
        </p:spPr>
        <p:txBody>
          <a:bodyPr/>
          <a:lstStyle>
            <a:lvl1pPr>
              <a:defRPr sz="2613"/>
            </a:lvl1pPr>
            <a:lvl2pPr>
              <a:defRPr sz="2240"/>
            </a:lvl2pPr>
            <a:lvl3pPr>
              <a:defRPr sz="1867"/>
            </a:lvl3pPr>
            <a:lvl4pPr>
              <a:defRPr sz="1680"/>
            </a:lvl4pPr>
            <a:lvl5pPr>
              <a:defRPr sz="1680"/>
            </a:lvl5pPr>
            <a:lvl6pPr>
              <a:defRPr sz="1680"/>
            </a:lvl6pPr>
            <a:lvl7pPr>
              <a:defRPr sz="1680"/>
            </a:lvl7pPr>
            <a:lvl8pPr>
              <a:defRPr sz="1680"/>
            </a:lvl8pPr>
            <a:lvl9pPr>
              <a:defRPr sz="168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026EE-10B9-42AF-83B0-9B92FE49CAA9}" type="datetimeFigureOut">
              <a:rPr lang="en-US" smtClean="0"/>
              <a:t>6/21/2019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FFEE6-5990-4068-BB74-DF04516999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7502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720" y="1432773"/>
            <a:ext cx="3770842" cy="597111"/>
          </a:xfrm>
        </p:spPr>
        <p:txBody>
          <a:bodyPr anchor="b"/>
          <a:lstStyle>
            <a:lvl1pPr marL="0" indent="0">
              <a:buNone/>
              <a:defRPr sz="2240" b="1"/>
            </a:lvl1pPr>
            <a:lvl2pPr marL="426705" indent="0">
              <a:buNone/>
              <a:defRPr sz="1867" b="1"/>
            </a:lvl2pPr>
            <a:lvl3pPr marL="853410" indent="0">
              <a:buNone/>
              <a:defRPr sz="1680" b="1"/>
            </a:lvl3pPr>
            <a:lvl4pPr marL="1280114" indent="0">
              <a:buNone/>
              <a:defRPr sz="1493" b="1"/>
            </a:lvl4pPr>
            <a:lvl5pPr marL="1706819" indent="0">
              <a:buNone/>
              <a:defRPr sz="1493" b="1"/>
            </a:lvl5pPr>
            <a:lvl6pPr marL="2133524" indent="0">
              <a:buNone/>
              <a:defRPr sz="1493" b="1"/>
            </a:lvl6pPr>
            <a:lvl7pPr marL="2560229" indent="0">
              <a:buNone/>
              <a:defRPr sz="1493" b="1"/>
            </a:lvl7pPr>
            <a:lvl8pPr marL="2986933" indent="0">
              <a:buNone/>
              <a:defRPr sz="1493" b="1"/>
            </a:lvl8pPr>
            <a:lvl9pPr marL="3413638" indent="0">
              <a:buNone/>
              <a:defRPr sz="149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" y="2029884"/>
            <a:ext cx="3770842" cy="3687869"/>
          </a:xfrm>
        </p:spPr>
        <p:txBody>
          <a:bodyPr/>
          <a:lstStyle>
            <a:lvl1pPr>
              <a:defRPr sz="2240"/>
            </a:lvl1pPr>
            <a:lvl2pPr>
              <a:defRPr sz="1867"/>
            </a:lvl2pPr>
            <a:lvl3pPr>
              <a:defRPr sz="1680"/>
            </a:lvl3pPr>
            <a:lvl4pPr>
              <a:defRPr sz="1493"/>
            </a:lvl4pPr>
            <a:lvl5pPr>
              <a:defRPr sz="1493"/>
            </a:lvl5pPr>
            <a:lvl6pPr>
              <a:defRPr sz="1493"/>
            </a:lvl6pPr>
            <a:lvl7pPr>
              <a:defRPr sz="1493"/>
            </a:lvl7pPr>
            <a:lvl8pPr>
              <a:defRPr sz="1493"/>
            </a:lvl8pPr>
            <a:lvl9pPr>
              <a:defRPr sz="149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35358" y="1432773"/>
            <a:ext cx="3772323" cy="597111"/>
          </a:xfrm>
        </p:spPr>
        <p:txBody>
          <a:bodyPr anchor="b"/>
          <a:lstStyle>
            <a:lvl1pPr marL="0" indent="0">
              <a:buNone/>
              <a:defRPr sz="2240" b="1"/>
            </a:lvl1pPr>
            <a:lvl2pPr marL="426705" indent="0">
              <a:buNone/>
              <a:defRPr sz="1867" b="1"/>
            </a:lvl2pPr>
            <a:lvl3pPr marL="853410" indent="0">
              <a:buNone/>
              <a:defRPr sz="1680" b="1"/>
            </a:lvl3pPr>
            <a:lvl4pPr marL="1280114" indent="0">
              <a:buNone/>
              <a:defRPr sz="1493" b="1"/>
            </a:lvl4pPr>
            <a:lvl5pPr marL="1706819" indent="0">
              <a:buNone/>
              <a:defRPr sz="1493" b="1"/>
            </a:lvl5pPr>
            <a:lvl6pPr marL="2133524" indent="0">
              <a:buNone/>
              <a:defRPr sz="1493" b="1"/>
            </a:lvl6pPr>
            <a:lvl7pPr marL="2560229" indent="0">
              <a:buNone/>
              <a:defRPr sz="1493" b="1"/>
            </a:lvl7pPr>
            <a:lvl8pPr marL="2986933" indent="0">
              <a:buNone/>
              <a:defRPr sz="1493" b="1"/>
            </a:lvl8pPr>
            <a:lvl9pPr marL="3413638" indent="0">
              <a:buNone/>
              <a:defRPr sz="149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335358" y="2029884"/>
            <a:ext cx="3772323" cy="3687869"/>
          </a:xfrm>
        </p:spPr>
        <p:txBody>
          <a:bodyPr/>
          <a:lstStyle>
            <a:lvl1pPr>
              <a:defRPr sz="2240"/>
            </a:lvl1pPr>
            <a:lvl2pPr>
              <a:defRPr sz="1867"/>
            </a:lvl2pPr>
            <a:lvl3pPr>
              <a:defRPr sz="1680"/>
            </a:lvl3pPr>
            <a:lvl4pPr>
              <a:defRPr sz="1493"/>
            </a:lvl4pPr>
            <a:lvl5pPr>
              <a:defRPr sz="1493"/>
            </a:lvl5pPr>
            <a:lvl6pPr>
              <a:defRPr sz="1493"/>
            </a:lvl6pPr>
            <a:lvl7pPr>
              <a:defRPr sz="1493"/>
            </a:lvl7pPr>
            <a:lvl8pPr>
              <a:defRPr sz="1493"/>
            </a:lvl8pPr>
            <a:lvl9pPr>
              <a:defRPr sz="149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026EE-10B9-42AF-83B0-9B92FE49CAA9}" type="datetimeFigureOut">
              <a:rPr lang="en-US" smtClean="0"/>
              <a:t>6/21/2019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FFEE6-5990-4068-BB74-DF04516999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70608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026EE-10B9-42AF-83B0-9B92FE49CAA9}" type="datetimeFigureOut">
              <a:rPr lang="en-US" smtClean="0"/>
              <a:t>6/21/2019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FFEE6-5990-4068-BB74-DF04516999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9660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026EE-10B9-42AF-83B0-9B92FE49CAA9}" type="datetimeFigureOut">
              <a:rPr lang="en-US" smtClean="0"/>
              <a:t>6/21/2019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FFEE6-5990-4068-BB74-DF04516999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90920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721" y="254847"/>
            <a:ext cx="2807759" cy="1084580"/>
          </a:xfrm>
        </p:spPr>
        <p:txBody>
          <a:bodyPr anchor="b"/>
          <a:lstStyle>
            <a:lvl1pPr algn="l">
              <a:defRPr sz="18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36713" y="254848"/>
            <a:ext cx="4770967" cy="5462905"/>
          </a:xfrm>
        </p:spPr>
        <p:txBody>
          <a:bodyPr/>
          <a:lstStyle>
            <a:lvl1pPr>
              <a:defRPr sz="2987"/>
            </a:lvl1pPr>
            <a:lvl2pPr>
              <a:defRPr sz="2613"/>
            </a:lvl2pPr>
            <a:lvl3pPr>
              <a:defRPr sz="2240"/>
            </a:lvl3pPr>
            <a:lvl4pPr>
              <a:defRPr sz="1867"/>
            </a:lvl4pPr>
            <a:lvl5pPr>
              <a:defRPr sz="1867"/>
            </a:lvl5pPr>
            <a:lvl6pPr>
              <a:defRPr sz="1867"/>
            </a:lvl6pPr>
            <a:lvl7pPr>
              <a:defRPr sz="1867"/>
            </a:lvl7pPr>
            <a:lvl8pPr>
              <a:defRPr sz="1867"/>
            </a:lvl8pPr>
            <a:lvl9pPr>
              <a:defRPr sz="18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26721" y="1339428"/>
            <a:ext cx="2807759" cy="4378325"/>
          </a:xfrm>
        </p:spPr>
        <p:txBody>
          <a:bodyPr/>
          <a:lstStyle>
            <a:lvl1pPr marL="0" indent="0">
              <a:buNone/>
              <a:defRPr sz="1307"/>
            </a:lvl1pPr>
            <a:lvl2pPr marL="426705" indent="0">
              <a:buNone/>
              <a:defRPr sz="1120"/>
            </a:lvl2pPr>
            <a:lvl3pPr marL="853410" indent="0">
              <a:buNone/>
              <a:defRPr sz="933"/>
            </a:lvl3pPr>
            <a:lvl4pPr marL="1280114" indent="0">
              <a:buNone/>
              <a:defRPr sz="840"/>
            </a:lvl4pPr>
            <a:lvl5pPr marL="1706819" indent="0">
              <a:buNone/>
              <a:defRPr sz="840"/>
            </a:lvl5pPr>
            <a:lvl6pPr marL="2133524" indent="0">
              <a:buNone/>
              <a:defRPr sz="840"/>
            </a:lvl6pPr>
            <a:lvl7pPr marL="2560229" indent="0">
              <a:buNone/>
              <a:defRPr sz="840"/>
            </a:lvl7pPr>
            <a:lvl8pPr marL="2986933" indent="0">
              <a:buNone/>
              <a:defRPr sz="840"/>
            </a:lvl8pPr>
            <a:lvl9pPr marL="3413638" indent="0">
              <a:buNone/>
              <a:defRPr sz="84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026EE-10B9-42AF-83B0-9B92FE49CAA9}" type="datetimeFigureOut">
              <a:rPr lang="en-US" smtClean="0"/>
              <a:t>6/21/2019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FFEE6-5990-4068-BB74-DF04516999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99252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2802" y="4480561"/>
            <a:ext cx="5120640" cy="528955"/>
          </a:xfrm>
        </p:spPr>
        <p:txBody>
          <a:bodyPr anchor="b"/>
          <a:lstStyle>
            <a:lvl1pPr algn="l">
              <a:defRPr sz="18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672802" y="571923"/>
            <a:ext cx="5120640" cy="3840480"/>
          </a:xfrm>
        </p:spPr>
        <p:txBody>
          <a:bodyPr/>
          <a:lstStyle>
            <a:lvl1pPr marL="0" indent="0">
              <a:buNone/>
              <a:defRPr sz="2987"/>
            </a:lvl1pPr>
            <a:lvl2pPr marL="426705" indent="0">
              <a:buNone/>
              <a:defRPr sz="2613"/>
            </a:lvl2pPr>
            <a:lvl3pPr marL="853410" indent="0">
              <a:buNone/>
              <a:defRPr sz="2240"/>
            </a:lvl3pPr>
            <a:lvl4pPr marL="1280114" indent="0">
              <a:buNone/>
              <a:defRPr sz="1867"/>
            </a:lvl4pPr>
            <a:lvl5pPr marL="1706819" indent="0">
              <a:buNone/>
              <a:defRPr sz="1867"/>
            </a:lvl5pPr>
            <a:lvl6pPr marL="2133524" indent="0">
              <a:buNone/>
              <a:defRPr sz="1867"/>
            </a:lvl6pPr>
            <a:lvl7pPr marL="2560229" indent="0">
              <a:buNone/>
              <a:defRPr sz="1867"/>
            </a:lvl7pPr>
            <a:lvl8pPr marL="2986933" indent="0">
              <a:buNone/>
              <a:defRPr sz="1867"/>
            </a:lvl8pPr>
            <a:lvl9pPr marL="3413638" indent="0">
              <a:buNone/>
              <a:defRPr sz="1867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2802" y="5009516"/>
            <a:ext cx="5120640" cy="751205"/>
          </a:xfrm>
        </p:spPr>
        <p:txBody>
          <a:bodyPr/>
          <a:lstStyle>
            <a:lvl1pPr marL="0" indent="0">
              <a:buNone/>
              <a:defRPr sz="1307"/>
            </a:lvl1pPr>
            <a:lvl2pPr marL="426705" indent="0">
              <a:buNone/>
              <a:defRPr sz="1120"/>
            </a:lvl2pPr>
            <a:lvl3pPr marL="853410" indent="0">
              <a:buNone/>
              <a:defRPr sz="933"/>
            </a:lvl3pPr>
            <a:lvl4pPr marL="1280114" indent="0">
              <a:buNone/>
              <a:defRPr sz="840"/>
            </a:lvl4pPr>
            <a:lvl5pPr marL="1706819" indent="0">
              <a:buNone/>
              <a:defRPr sz="840"/>
            </a:lvl5pPr>
            <a:lvl6pPr marL="2133524" indent="0">
              <a:buNone/>
              <a:defRPr sz="840"/>
            </a:lvl6pPr>
            <a:lvl7pPr marL="2560229" indent="0">
              <a:buNone/>
              <a:defRPr sz="840"/>
            </a:lvl7pPr>
            <a:lvl8pPr marL="2986933" indent="0">
              <a:buNone/>
              <a:defRPr sz="840"/>
            </a:lvl8pPr>
            <a:lvl9pPr marL="3413638" indent="0">
              <a:buNone/>
              <a:defRPr sz="84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026EE-10B9-42AF-83B0-9B92FE49CAA9}" type="datetimeFigureOut">
              <a:rPr lang="en-US" smtClean="0"/>
              <a:t>6/21/2019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FFEE6-5990-4068-BB74-DF04516999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0367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026EE-10B9-42AF-83B0-9B92FE49CAA9}" type="datetimeFigureOut">
              <a:rPr lang="en-US" smtClean="0"/>
              <a:t>6/21/2019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FFEE6-5990-4068-BB74-DF04516999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1313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187440" y="256330"/>
            <a:ext cx="1920240" cy="546142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26720" y="256330"/>
            <a:ext cx="5618480" cy="546142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026EE-10B9-42AF-83B0-9B92FE49CAA9}" type="datetimeFigureOut">
              <a:rPr lang="en-US" smtClean="0"/>
              <a:t>6/21/2019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FFEE6-5990-4068-BB74-DF04516999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82801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ue/Gray 1 Content">
    <p:bg>
      <p:bgPr>
        <a:solidFill>
          <a:srgbClr val="CFCDC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0080" y="1493520"/>
            <a:ext cx="7254240" cy="42672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142240" y="6083128"/>
            <a:ext cx="1991360" cy="178510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l">
              <a:defRPr sz="560" b="0" i="0">
                <a:solidFill>
                  <a:srgbClr val="6C6463"/>
                </a:solidFill>
                <a:latin typeface="Gill Sans MT"/>
                <a:cs typeface="Gill Sans MT"/>
              </a:defRPr>
            </a:lvl1pPr>
          </a:lstStyle>
          <a:p>
            <a:fld id="{414FB1AD-D69E-B741-965A-0BAE826C2FA6}" type="datetime1">
              <a:rPr lang="en-US" smtClean="0"/>
              <a:pPr/>
              <a:t>6/21/2019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15920" y="6083128"/>
            <a:ext cx="2702560" cy="178510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ctr">
              <a:defRPr sz="560" b="0" i="0">
                <a:solidFill>
                  <a:srgbClr val="6C6463"/>
                </a:solidFill>
                <a:latin typeface="Gill Sans MT"/>
                <a:cs typeface="Gill Sans MT"/>
              </a:defRPr>
            </a:lvl1pPr>
          </a:lstStyle>
          <a:p>
            <a:r>
              <a:rPr lang="en-US"/>
              <a:t>FOOTER GOES HERE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00800" y="6083128"/>
            <a:ext cx="1991360" cy="178510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r">
              <a:defRPr sz="560" b="0" i="0">
                <a:solidFill>
                  <a:srgbClr val="6C6463"/>
                </a:solidFill>
                <a:latin typeface="Gill Sans MT"/>
                <a:cs typeface="Gill Sans MT"/>
              </a:defRPr>
            </a:lvl1pPr>
          </a:lstStyle>
          <a:p>
            <a:fld id="{42782948-4DBE-204D-AB9E-B65E067054A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40364" y="-76237"/>
            <a:ext cx="7254240" cy="1356397"/>
          </a:xfrm>
        </p:spPr>
        <p:txBody>
          <a:bodyPr anchor="b" anchorCtr="0">
            <a:spAutoFit/>
          </a:bodyPr>
          <a:lstStyle>
            <a:lvl1pPr>
              <a:defRPr>
                <a:solidFill>
                  <a:srgbClr val="0067B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67203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000">
        <p:fade/>
      </p:transition>
    </mc:Choice>
    <mc:Fallback xmlns="">
      <p:transition spd="med" advClick="0" advTm="4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720" y="256329"/>
            <a:ext cx="7680960" cy="106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720" y="1493521"/>
            <a:ext cx="7680960" cy="42242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26720" y="5932595"/>
            <a:ext cx="1991360" cy="3407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3026EE-10B9-42AF-83B0-9B92FE49CAA9}" type="datetimeFigureOut">
              <a:rPr lang="en-US" smtClean="0"/>
              <a:t>6/21/2019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15920" y="5932595"/>
            <a:ext cx="2702560" cy="3407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116320" y="5932595"/>
            <a:ext cx="1991360" cy="3407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1FFEE6-5990-4068-BB74-DF04516999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5320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853410" rtl="0" eaLnBrk="1" latinLnBrk="0" hangingPunct="1">
        <a:spcBef>
          <a:spcPct val="0"/>
        </a:spcBef>
        <a:buNone/>
        <a:defRPr sz="410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29" indent="-320029" algn="l" defTabSz="853410" rtl="0" eaLnBrk="1" latinLnBrk="0" hangingPunct="1">
        <a:spcBef>
          <a:spcPct val="20000"/>
        </a:spcBef>
        <a:buFont typeface="Arial" panose="020B0604020202020204" pitchFamily="34" charset="0"/>
        <a:buChar char="•"/>
        <a:defRPr sz="2987" kern="1200">
          <a:solidFill>
            <a:schemeClr val="tx1"/>
          </a:solidFill>
          <a:latin typeface="+mn-lt"/>
          <a:ea typeface="+mn-ea"/>
          <a:cs typeface="+mn-cs"/>
        </a:defRPr>
      </a:lvl1pPr>
      <a:lvl2pPr marL="693395" indent="-266690" algn="l" defTabSz="853410" rtl="0" eaLnBrk="1" latinLnBrk="0" hangingPunct="1">
        <a:spcBef>
          <a:spcPct val="20000"/>
        </a:spcBef>
        <a:buFont typeface="Arial" panose="020B0604020202020204" pitchFamily="34" charset="0"/>
        <a:buChar char="–"/>
        <a:defRPr sz="2613" kern="1200">
          <a:solidFill>
            <a:schemeClr val="tx1"/>
          </a:solidFill>
          <a:latin typeface="+mn-lt"/>
          <a:ea typeface="+mn-ea"/>
          <a:cs typeface="+mn-cs"/>
        </a:defRPr>
      </a:lvl2pPr>
      <a:lvl3pPr marL="1066762" indent="-213352" algn="l" defTabSz="853410" rtl="0" eaLnBrk="1" latinLnBrk="0" hangingPunct="1">
        <a:spcBef>
          <a:spcPct val="20000"/>
        </a:spcBef>
        <a:buFont typeface="Arial" panose="020B0604020202020204" pitchFamily="34" charset="0"/>
        <a:buChar char="•"/>
        <a:defRPr sz="2240" kern="1200">
          <a:solidFill>
            <a:schemeClr val="tx1"/>
          </a:solidFill>
          <a:latin typeface="+mn-lt"/>
          <a:ea typeface="+mn-ea"/>
          <a:cs typeface="+mn-cs"/>
        </a:defRPr>
      </a:lvl3pPr>
      <a:lvl4pPr marL="1493467" indent="-213352" algn="l" defTabSz="85341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4pPr>
      <a:lvl5pPr marL="1920171" indent="-213352" algn="l" defTabSz="853410" rtl="0" eaLnBrk="1" latinLnBrk="0" hangingPunct="1">
        <a:spcBef>
          <a:spcPct val="20000"/>
        </a:spcBef>
        <a:buFont typeface="Arial" panose="020B0604020202020204" pitchFamily="34" charset="0"/>
        <a:buChar char="»"/>
        <a:defRPr sz="1867" kern="1200">
          <a:solidFill>
            <a:schemeClr val="tx1"/>
          </a:solidFill>
          <a:latin typeface="+mn-lt"/>
          <a:ea typeface="+mn-ea"/>
          <a:cs typeface="+mn-cs"/>
        </a:defRPr>
      </a:lvl5pPr>
      <a:lvl6pPr marL="2346876" indent="-213352" algn="l" defTabSz="85341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6pPr>
      <a:lvl7pPr marL="2773581" indent="-213352" algn="l" defTabSz="85341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7pPr>
      <a:lvl8pPr marL="3200286" indent="-213352" algn="l" defTabSz="85341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8pPr>
      <a:lvl9pPr marL="3626990" indent="-213352" algn="l" defTabSz="85341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53410" rtl="0" eaLnBrk="1" latinLnBrk="0" hangingPunct="1">
        <a:defRPr sz="1680" kern="1200">
          <a:solidFill>
            <a:schemeClr val="tx1"/>
          </a:solidFill>
          <a:latin typeface="+mn-lt"/>
          <a:ea typeface="+mn-ea"/>
          <a:cs typeface="+mn-cs"/>
        </a:defRPr>
      </a:lvl1pPr>
      <a:lvl2pPr marL="426705" algn="l" defTabSz="853410" rtl="0" eaLnBrk="1" latinLnBrk="0" hangingPunct="1">
        <a:defRPr sz="1680" kern="1200">
          <a:solidFill>
            <a:schemeClr val="tx1"/>
          </a:solidFill>
          <a:latin typeface="+mn-lt"/>
          <a:ea typeface="+mn-ea"/>
          <a:cs typeface="+mn-cs"/>
        </a:defRPr>
      </a:lvl2pPr>
      <a:lvl3pPr marL="853410" algn="l" defTabSz="853410" rtl="0" eaLnBrk="1" latinLnBrk="0" hangingPunct="1">
        <a:defRPr sz="168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14" algn="l" defTabSz="853410" rtl="0" eaLnBrk="1" latinLnBrk="0" hangingPunct="1">
        <a:defRPr sz="1680" kern="1200">
          <a:solidFill>
            <a:schemeClr val="tx1"/>
          </a:solidFill>
          <a:latin typeface="+mn-lt"/>
          <a:ea typeface="+mn-ea"/>
          <a:cs typeface="+mn-cs"/>
        </a:defRPr>
      </a:lvl4pPr>
      <a:lvl5pPr marL="1706819" algn="l" defTabSz="853410" rtl="0" eaLnBrk="1" latinLnBrk="0" hangingPunct="1">
        <a:defRPr sz="1680" kern="1200">
          <a:solidFill>
            <a:schemeClr val="tx1"/>
          </a:solidFill>
          <a:latin typeface="+mn-lt"/>
          <a:ea typeface="+mn-ea"/>
          <a:cs typeface="+mn-cs"/>
        </a:defRPr>
      </a:lvl5pPr>
      <a:lvl6pPr marL="2133524" algn="l" defTabSz="853410" rtl="0" eaLnBrk="1" latinLnBrk="0" hangingPunct="1">
        <a:defRPr sz="1680" kern="1200">
          <a:solidFill>
            <a:schemeClr val="tx1"/>
          </a:solidFill>
          <a:latin typeface="+mn-lt"/>
          <a:ea typeface="+mn-ea"/>
          <a:cs typeface="+mn-cs"/>
        </a:defRPr>
      </a:lvl6pPr>
      <a:lvl7pPr marL="2560229" algn="l" defTabSz="853410" rtl="0" eaLnBrk="1" latinLnBrk="0" hangingPunct="1">
        <a:defRPr sz="1680" kern="1200">
          <a:solidFill>
            <a:schemeClr val="tx1"/>
          </a:solidFill>
          <a:latin typeface="+mn-lt"/>
          <a:ea typeface="+mn-ea"/>
          <a:cs typeface="+mn-cs"/>
        </a:defRPr>
      </a:lvl7pPr>
      <a:lvl8pPr marL="2986933" algn="l" defTabSz="853410" rtl="0" eaLnBrk="1" latinLnBrk="0" hangingPunct="1">
        <a:defRPr sz="1680" kern="1200">
          <a:solidFill>
            <a:schemeClr val="tx1"/>
          </a:solidFill>
          <a:latin typeface="+mn-lt"/>
          <a:ea typeface="+mn-ea"/>
          <a:cs typeface="+mn-cs"/>
        </a:defRPr>
      </a:lvl8pPr>
      <a:lvl9pPr marL="3413638" algn="l" defTabSz="853410" rtl="0" eaLnBrk="1" latinLnBrk="0" hangingPunct="1">
        <a:defRPr sz="16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2.xml"/><Relationship Id="rId5" Type="http://schemas.openxmlformats.org/officeDocument/2006/relationships/image" Target="../media/image9.png"/><Relationship Id="rId4" Type="http://schemas.openxmlformats.org/officeDocument/2006/relationships/hyperlink" Target="https://youtu.be/pdVSwDqDQd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32" t="3" r="5092" b="-1"/>
          <a:stretch/>
        </p:blipFill>
        <p:spPr>
          <a:xfrm>
            <a:off x="-18930" y="1217115"/>
            <a:ext cx="2418081" cy="220573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98" t="523"/>
          <a:stretch/>
        </p:blipFill>
        <p:spPr>
          <a:xfrm>
            <a:off x="6151527" y="1207525"/>
            <a:ext cx="2377569" cy="2214482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24" t="-58" r="8563"/>
          <a:stretch/>
        </p:blipFill>
        <p:spPr>
          <a:xfrm>
            <a:off x="3977415" y="1226209"/>
            <a:ext cx="2246219" cy="2195797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75" t="3926"/>
          <a:stretch/>
        </p:blipFill>
        <p:spPr>
          <a:xfrm rot="5400000">
            <a:off x="2087234" y="1531825"/>
            <a:ext cx="2199703" cy="158066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-21127" y="5553883"/>
            <a:ext cx="8565422" cy="609398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8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THE OCEANS AND FISHERIES PARTNERSHIP</a:t>
            </a:r>
          </a:p>
          <a:p>
            <a:pPr algn="ctr"/>
            <a:r>
              <a:rPr lang="en-US" sz="168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 (USAID OCEANS)</a:t>
            </a:r>
          </a:p>
        </p:txBody>
      </p:sp>
      <p:sp>
        <p:nvSpPr>
          <p:cNvPr id="3" name="Rectangle 2"/>
          <p:cNvSpPr/>
          <p:nvPr/>
        </p:nvSpPr>
        <p:spPr>
          <a:xfrm>
            <a:off x="-11230" y="206147"/>
            <a:ext cx="8545631" cy="1054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80"/>
          </a:p>
        </p:txBody>
      </p:sp>
      <p:sp>
        <p:nvSpPr>
          <p:cNvPr id="18" name="TextBox 17"/>
          <p:cNvSpPr txBox="1"/>
          <p:nvPr/>
        </p:nvSpPr>
        <p:spPr>
          <a:xfrm>
            <a:off x="-325656" y="3752159"/>
            <a:ext cx="9174480" cy="7758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85000"/>
              </a:lnSpc>
            </a:pPr>
            <a:r>
              <a:rPr lang="en-US" sz="2613" b="1" dirty="0">
                <a:solidFill>
                  <a:srgbClr val="002060"/>
                </a:solidFill>
                <a:latin typeface="Gill Sans MT" panose="020B0502020104020203" pitchFamily="34" charset="0"/>
              </a:rPr>
              <a:t>Workshop to Review </a:t>
            </a:r>
            <a:r>
              <a:rPr lang="en-US" sz="2613" b="1" dirty="0" err="1">
                <a:solidFill>
                  <a:srgbClr val="002060"/>
                </a:solidFill>
                <a:latin typeface="Gill Sans MT" panose="020B0502020104020203" pitchFamily="34" charset="0"/>
              </a:rPr>
              <a:t>eCDT</a:t>
            </a:r>
            <a:r>
              <a:rPr lang="en-US" sz="2613" b="1" dirty="0">
                <a:solidFill>
                  <a:srgbClr val="002060"/>
                </a:solidFill>
                <a:latin typeface="Gill Sans MT" panose="020B0502020104020203" pitchFamily="34" charset="0"/>
              </a:rPr>
              <a:t> Technology Solutions and</a:t>
            </a:r>
          </a:p>
          <a:p>
            <a:pPr lvl="0" algn="ctr">
              <a:lnSpc>
                <a:spcPct val="85000"/>
              </a:lnSpc>
            </a:pPr>
            <a:r>
              <a:rPr lang="en-US" sz="2613" b="1" dirty="0">
                <a:solidFill>
                  <a:srgbClr val="002060"/>
                </a:solidFill>
                <a:latin typeface="Gill Sans MT" panose="020B0502020104020203" pitchFamily="34" charset="0"/>
              </a:rPr>
              <a:t>Advance Regional Guidance for Fisheries Traceability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-30188" y="4423383"/>
            <a:ext cx="8534400" cy="8003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5000"/>
              </a:lnSpc>
            </a:pPr>
            <a:endParaRPr lang="en-US" sz="2053" dirty="0">
              <a:solidFill>
                <a:srgbClr val="002060"/>
              </a:solidFill>
              <a:latin typeface="Gill Sans MT" panose="020B0502020104020203" pitchFamily="34" charset="0"/>
            </a:endParaRPr>
          </a:p>
          <a:p>
            <a:pPr algn="ctr">
              <a:lnSpc>
                <a:spcPct val="85000"/>
              </a:lnSpc>
            </a:pPr>
            <a:r>
              <a:rPr lang="en-US" sz="1680" dirty="0">
                <a:latin typeface="Gill Sans MT" panose="020B0502020104020203" pitchFamily="34" charset="0"/>
              </a:rPr>
              <a:t>Dili, Timor-Leste</a:t>
            </a:r>
          </a:p>
          <a:p>
            <a:pPr algn="ctr">
              <a:lnSpc>
                <a:spcPct val="85000"/>
              </a:lnSpc>
            </a:pPr>
            <a:r>
              <a:rPr lang="en-US" sz="1680" dirty="0">
                <a:latin typeface="Gill Sans MT" panose="020B0502020104020203" pitchFamily="34" charset="0"/>
              </a:rPr>
              <a:t>June 24 and 27-28, 2019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463" t="15801" r="17455" b="19065"/>
          <a:stretch/>
        </p:blipFill>
        <p:spPr>
          <a:xfrm>
            <a:off x="7446815" y="344590"/>
            <a:ext cx="898656" cy="748881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169" t="15684" r="4136" b="21579"/>
          <a:stretch/>
        </p:blipFill>
        <p:spPr>
          <a:xfrm>
            <a:off x="188929" y="302300"/>
            <a:ext cx="2354863" cy="831128"/>
          </a:xfrm>
          <a:prstGeom prst="rect">
            <a:avLst/>
          </a:prstGeom>
        </p:spPr>
      </p:pic>
      <p:pic>
        <p:nvPicPr>
          <p:cNvPr id="6" name="Picture 5" descr="A close up of a sign&#10;&#10;Description generated with very high confidence">
            <a:extLst>
              <a:ext uri="{FF2B5EF4-FFF2-40B4-BE49-F238E27FC236}">
                <a16:creationId xmlns:a16="http://schemas.microsoft.com/office/drawing/2014/main" id="{9D5409F1-3E7D-400B-A6EA-7D2870B3E80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4880" y="440000"/>
            <a:ext cx="2246219" cy="668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54166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398462" y="6253855"/>
            <a:ext cx="1991360" cy="178510"/>
          </a:xfrm>
        </p:spPr>
        <p:txBody>
          <a:bodyPr/>
          <a:lstStyle/>
          <a:p>
            <a:fld id="{42782948-4DBE-204D-AB9E-B65E067054AE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355600" y="287764"/>
            <a:ext cx="4947920" cy="552011"/>
          </a:xfrm>
        </p:spPr>
        <p:txBody>
          <a:bodyPr/>
          <a:lstStyle/>
          <a:p>
            <a:pPr algn="l"/>
            <a:r>
              <a:rPr lang="en-US" sz="2987" b="1" dirty="0">
                <a:solidFill>
                  <a:srgbClr val="C00000"/>
                </a:solidFill>
                <a:latin typeface="Gill Sans MT" panose="020B0502020104020203" pitchFamily="34" charset="0"/>
              </a:rPr>
              <a:t>Workshop Objectives</a:t>
            </a:r>
          </a:p>
        </p:txBody>
      </p:sp>
      <p:sp>
        <p:nvSpPr>
          <p:cNvPr id="12" name="Content Placeholder 1">
            <a:extLst>
              <a:ext uri="{FF2B5EF4-FFF2-40B4-BE49-F238E27FC236}">
                <a16:creationId xmlns:a16="http://schemas.microsoft.com/office/drawing/2014/main" id="{67A1A9DB-4078-43F9-B4FA-CBE7B871CFC3}"/>
              </a:ext>
            </a:extLst>
          </p:cNvPr>
          <p:cNvSpPr txBox="1">
            <a:spLocks/>
          </p:cNvSpPr>
          <p:nvPr/>
        </p:nvSpPr>
        <p:spPr>
          <a:xfrm>
            <a:off x="355601" y="1150851"/>
            <a:ext cx="4292599" cy="5020976"/>
          </a:xfrm>
          <a:prstGeom prst="rect">
            <a:avLst/>
          </a:prstGeom>
        </p:spPr>
        <p:txBody>
          <a:bodyPr vert="horz" lIns="85344" tIns="42672" rIns="85344" bIns="42672" rtlCol="0">
            <a:normAutofit fontScale="92500" lnSpcReduction="10000"/>
          </a:bodyPr>
          <a:lstStyle>
            <a:lvl1pPr marL="230188" indent="-230188" algn="l" defTabSz="457200" rtl="0" eaLnBrk="1" latinLnBrk="0" hangingPunct="1">
              <a:spcBef>
                <a:spcPts val="0"/>
              </a:spcBef>
              <a:spcAft>
                <a:spcPts val="1200"/>
              </a:spcAft>
              <a:buFont typeface="Arial"/>
              <a:buChar char="•"/>
              <a:defRPr sz="2000" b="0" i="0" kern="1200">
                <a:solidFill>
                  <a:srgbClr val="6C6463"/>
                </a:solidFill>
                <a:latin typeface="Gill Sans MT"/>
                <a:ea typeface="+mn-ea"/>
                <a:cs typeface="Gill Sans MT"/>
              </a:defRPr>
            </a:lvl1pPr>
            <a:lvl2pPr marL="684213" indent="-230188" algn="l" defTabSz="457200" rtl="0" eaLnBrk="1" latinLnBrk="0" hangingPunct="1">
              <a:spcBef>
                <a:spcPts val="0"/>
              </a:spcBef>
              <a:spcAft>
                <a:spcPts val="1200"/>
              </a:spcAft>
              <a:buFont typeface="Arial"/>
              <a:buChar char="–"/>
              <a:defRPr sz="2000" b="0" i="0" kern="1200">
                <a:solidFill>
                  <a:srgbClr val="6C6463"/>
                </a:solidFill>
                <a:latin typeface="Gill Sans MT"/>
                <a:ea typeface="+mn-ea"/>
                <a:cs typeface="Gill Sans MT"/>
              </a:defRPr>
            </a:lvl2pPr>
            <a:lvl3pPr marL="914400" indent="-230188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b="0" i="0" kern="1200">
                <a:solidFill>
                  <a:srgbClr val="6C6463"/>
                </a:solidFill>
                <a:latin typeface="Gill Sans MT"/>
                <a:ea typeface="+mn-ea"/>
                <a:cs typeface="Gill Sans MT"/>
              </a:defRPr>
            </a:lvl3pPr>
            <a:lvl4pPr marL="1146175" indent="-231775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b="0" i="0" kern="1200">
                <a:solidFill>
                  <a:srgbClr val="6C6463"/>
                </a:solidFill>
                <a:latin typeface="Gill Sans MT"/>
                <a:ea typeface="+mn-ea"/>
                <a:cs typeface="Gill Sans MT"/>
              </a:defRPr>
            </a:lvl4pPr>
            <a:lvl5pPr marL="1255713" indent="-230188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400" b="0" i="0" kern="1200">
                <a:solidFill>
                  <a:srgbClr val="6C6463"/>
                </a:solidFill>
                <a:latin typeface="Gill Sans MT"/>
                <a:ea typeface="+mn-ea"/>
                <a:cs typeface="Gill Sans M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b="1" dirty="0">
                <a:solidFill>
                  <a:srgbClr val="002060"/>
                </a:solidFill>
              </a:rPr>
              <a:t>The three specific objectives of this workshop are: </a:t>
            </a:r>
            <a:endParaRPr lang="en-US" sz="2613" dirty="0">
              <a:cs typeface="Times New Roman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613" dirty="0">
                <a:cs typeface="Times New Roman" pitchFamily="18" charset="0"/>
              </a:rPr>
              <a:t>To conduct rapid CDT Gap Analyses and Partnership Appraisals for CTI Pacific countries (Day 1);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13" dirty="0">
                <a:cs typeface="Times New Roman" pitchFamily="18" charset="0"/>
              </a:rPr>
              <a:t>To learn about and consider the possible use of available eCDT technologies (Day 2); and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13" dirty="0">
                <a:cs typeface="Times New Roman" pitchFamily="18" charset="0"/>
              </a:rPr>
              <a:t>To review draft regional technical guidance in using eCDT technologies (Day 3).</a:t>
            </a:r>
          </a:p>
          <a:p>
            <a:pPr marL="0" indent="0">
              <a:buNone/>
            </a:pPr>
            <a:endParaRPr lang="en-US" sz="1680" i="1" dirty="0"/>
          </a:p>
          <a:p>
            <a:pPr marL="0" indent="0">
              <a:buNone/>
            </a:pPr>
            <a:endParaRPr lang="en-US" sz="2613" dirty="0"/>
          </a:p>
          <a:p>
            <a:pPr marL="0" indent="0">
              <a:buNone/>
            </a:pPr>
            <a:endParaRPr lang="en-US" sz="1867" i="1" dirty="0">
              <a:solidFill>
                <a:schemeClr val="tx1"/>
              </a:solidFill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7B2D8E04-0A23-4307-AA9C-8742D80C75C8}"/>
              </a:ext>
            </a:extLst>
          </p:cNvPr>
          <p:cNvCxnSpPr>
            <a:cxnSpLocks/>
          </p:cNvCxnSpPr>
          <p:nvPr/>
        </p:nvCxnSpPr>
        <p:spPr>
          <a:xfrm>
            <a:off x="355600" y="889595"/>
            <a:ext cx="3911600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A large body of water&#10;&#10;Description generated with very high confidence">
            <a:extLst>
              <a:ext uri="{FF2B5EF4-FFF2-40B4-BE49-F238E27FC236}">
                <a16:creationId xmlns:a16="http://schemas.microsoft.com/office/drawing/2014/main" id="{90CDF31F-6530-47BA-B6D0-A714A9383D7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2346" r="30797"/>
          <a:stretch/>
        </p:blipFill>
        <p:spPr>
          <a:xfrm>
            <a:off x="4812792" y="0"/>
            <a:ext cx="3733800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54412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398462" y="6253855"/>
            <a:ext cx="1991360" cy="178510"/>
          </a:xfrm>
        </p:spPr>
        <p:txBody>
          <a:bodyPr/>
          <a:lstStyle/>
          <a:p>
            <a:fld id="{42782948-4DBE-204D-AB9E-B65E067054AE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355600" y="-631590"/>
            <a:ext cx="4064000" cy="1471365"/>
          </a:xfrm>
        </p:spPr>
        <p:txBody>
          <a:bodyPr/>
          <a:lstStyle/>
          <a:p>
            <a:pPr algn="l"/>
            <a:r>
              <a:rPr lang="en-US" sz="2987" b="1" dirty="0">
                <a:solidFill>
                  <a:srgbClr val="C00000"/>
                </a:solidFill>
                <a:latin typeface="Gill Sans MT" panose="020B0502020104020203" pitchFamily="34" charset="0"/>
              </a:rPr>
              <a:t>Agenda – Day One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7B2D8E04-0A23-4307-AA9C-8742D80C75C8}"/>
              </a:ext>
            </a:extLst>
          </p:cNvPr>
          <p:cNvCxnSpPr>
            <a:cxnSpLocks/>
          </p:cNvCxnSpPr>
          <p:nvPr/>
        </p:nvCxnSpPr>
        <p:spPr>
          <a:xfrm>
            <a:off x="381000" y="889595"/>
            <a:ext cx="3352800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63819066-6ED0-4229-BA33-351B14606E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898752"/>
              </p:ext>
            </p:extLst>
          </p:nvPr>
        </p:nvGraphicFramePr>
        <p:xfrm>
          <a:off x="609600" y="1219199"/>
          <a:ext cx="7288258" cy="480058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70265">
                  <a:extLst>
                    <a:ext uri="{9D8B030D-6E8A-4147-A177-3AD203B41FA5}">
                      <a16:colId xmlns:a16="http://schemas.microsoft.com/office/drawing/2014/main" val="3823685291"/>
                    </a:ext>
                  </a:extLst>
                </a:gridCol>
                <a:gridCol w="5817993">
                  <a:extLst>
                    <a:ext uri="{9D8B030D-6E8A-4147-A177-3AD203B41FA5}">
                      <a16:colId xmlns:a16="http://schemas.microsoft.com/office/drawing/2014/main" val="656224212"/>
                    </a:ext>
                  </a:extLst>
                </a:gridCol>
              </a:tblGrid>
              <a:tr h="538560"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PH" sz="1600" dirty="0">
                          <a:effectLst/>
                          <a:latin typeface="Gill Sans MT" panose="020B0502020104020203" pitchFamily="34" charset="0"/>
                        </a:rPr>
                        <a:t>09:30 – 10:00 </a:t>
                      </a:r>
                      <a:endParaRPr lang="en-US" sz="1600" dirty="0"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20" marR="63620" marT="0" marB="0" anchor="ctr"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PH" sz="160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</a:rPr>
                        <a:t>CDT “101” and Overview of CDT Gap Analysis Methodology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20" marR="63620" marT="0" marB="0" anchor="ctr"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9453909"/>
                  </a:ext>
                </a:extLst>
              </a:tr>
              <a:tr h="538560"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PH" sz="1600" dirty="0">
                          <a:effectLst/>
                          <a:latin typeface="Gill Sans MT" panose="020B0502020104020203" pitchFamily="34" charset="0"/>
                        </a:rPr>
                        <a:t>10:00 – 10:30</a:t>
                      </a:r>
                      <a:endParaRPr lang="en-US" sz="1600" dirty="0"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20" marR="63620" marT="0" marB="0" anchor="ctr"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PH" sz="1600" dirty="0">
                          <a:effectLst/>
                          <a:latin typeface="Gill Sans MT" panose="020B0502020104020203" pitchFamily="34" charset="0"/>
                        </a:rPr>
                        <a:t>Presentation of Human Welfare and Gender Equality Considerations  </a:t>
                      </a:r>
                      <a:endParaRPr lang="en-US" sz="1600" dirty="0"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20" marR="63620" marT="0" marB="0" anchor="ctr"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524027448"/>
                  </a:ext>
                </a:extLst>
              </a:tr>
              <a:tr h="538560"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PH" sz="1600">
                          <a:effectLst/>
                          <a:latin typeface="Gill Sans MT" panose="020B0502020104020203" pitchFamily="34" charset="0"/>
                        </a:rPr>
                        <a:t>10:30 – 12:00</a:t>
                      </a:r>
                      <a:endParaRPr lang="en-US" sz="1600"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20" marR="6362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PH" sz="1600" dirty="0">
                          <a:effectLst/>
                          <a:latin typeface="Gill Sans MT" panose="020B0502020104020203" pitchFamily="34" charset="0"/>
                        </a:rPr>
                        <a:t>Rapid CDT Gap Analyses Conducted in Facilitated Breakout Groups</a:t>
                      </a:r>
                      <a:endParaRPr lang="en-US" sz="1600" dirty="0"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20" marR="63620" marT="0" marB="0" anchor="ctr"/>
                </a:tc>
                <a:extLst>
                  <a:ext uri="{0D108BD9-81ED-4DB2-BD59-A6C34878D82A}">
                    <a16:rowId xmlns:a16="http://schemas.microsoft.com/office/drawing/2014/main" val="3116300568"/>
                  </a:ext>
                </a:extLst>
              </a:tr>
              <a:tr h="516042"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PH" sz="1600">
                          <a:effectLst/>
                          <a:latin typeface="Gill Sans MT" panose="020B0502020104020203" pitchFamily="34" charset="0"/>
                        </a:rPr>
                        <a:t>12:00 – 13:00</a:t>
                      </a:r>
                      <a:endParaRPr lang="en-US" sz="1600"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20" marR="6362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PH" sz="1600" dirty="0">
                          <a:effectLst/>
                          <a:latin typeface="Gill Sans MT" panose="020B0502020104020203" pitchFamily="34" charset="0"/>
                        </a:rPr>
                        <a:t>Group Photo; Lunch Break</a:t>
                      </a:r>
                      <a:endParaRPr lang="en-US" sz="1600" dirty="0"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20" marR="63620" marT="0" marB="0" anchor="ctr"/>
                </a:tc>
                <a:extLst>
                  <a:ext uri="{0D108BD9-81ED-4DB2-BD59-A6C34878D82A}">
                    <a16:rowId xmlns:a16="http://schemas.microsoft.com/office/drawing/2014/main" val="3820759222"/>
                  </a:ext>
                </a:extLst>
              </a:tr>
              <a:tr h="538560"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PH" sz="1600">
                          <a:effectLst/>
                          <a:latin typeface="Gill Sans MT" panose="020B0502020104020203" pitchFamily="34" charset="0"/>
                        </a:rPr>
                        <a:t>13:00 – 13:30</a:t>
                      </a:r>
                      <a:endParaRPr lang="en-US" sz="1600"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20" marR="6362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PH" sz="1600" dirty="0">
                          <a:effectLst/>
                          <a:latin typeface="Gill Sans MT" panose="020B0502020104020203" pitchFamily="34" charset="0"/>
                        </a:rPr>
                        <a:t>Plenary: Report out on CDT Gap Analyses by CTI-Pacific Countries</a:t>
                      </a:r>
                      <a:endParaRPr lang="en-US" sz="1600" dirty="0"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20" marR="63620" marT="0" marB="0" anchor="ctr"/>
                </a:tc>
                <a:extLst>
                  <a:ext uri="{0D108BD9-81ED-4DB2-BD59-A6C34878D82A}">
                    <a16:rowId xmlns:a16="http://schemas.microsoft.com/office/drawing/2014/main" val="2281126705"/>
                  </a:ext>
                </a:extLst>
              </a:tr>
              <a:tr h="1053180"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PH" sz="1600">
                          <a:effectLst/>
                          <a:latin typeface="Gill Sans MT" panose="020B0502020104020203" pitchFamily="34" charset="0"/>
                        </a:rPr>
                        <a:t>13:30 – 15:00 </a:t>
                      </a:r>
                      <a:endParaRPr lang="en-US" sz="1600"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20" marR="6362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PH" sz="1600" dirty="0">
                          <a:effectLst/>
                          <a:latin typeface="Gill Sans MT" panose="020B0502020104020203" pitchFamily="34" charset="0"/>
                        </a:rPr>
                        <a:t>Presentation of Partnership Appraisal Methodology and Rapid Partnership Appraisals Conducted in Facilitated Breakout Groups</a:t>
                      </a:r>
                      <a:endParaRPr lang="en-US" sz="1600" dirty="0"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20" marR="63620" marT="0" marB="0" anchor="ctr"/>
                </a:tc>
                <a:extLst>
                  <a:ext uri="{0D108BD9-81ED-4DB2-BD59-A6C34878D82A}">
                    <a16:rowId xmlns:a16="http://schemas.microsoft.com/office/drawing/2014/main" val="859556089"/>
                  </a:ext>
                </a:extLst>
              </a:tr>
              <a:tr h="538560"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PH" sz="1600">
                          <a:effectLst/>
                          <a:latin typeface="Gill Sans MT" panose="020B0502020104020203" pitchFamily="34" charset="0"/>
                        </a:rPr>
                        <a:t>15:00 – 15:45</a:t>
                      </a:r>
                      <a:endParaRPr lang="en-US" sz="1600"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20" marR="6362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PH" sz="1600" dirty="0">
                          <a:effectLst/>
                          <a:latin typeface="Gill Sans MT" panose="020B0502020104020203" pitchFamily="34" charset="0"/>
                        </a:rPr>
                        <a:t>Development of Roadmaps and Immediate Action Plans</a:t>
                      </a:r>
                      <a:endParaRPr lang="en-US" sz="1600" dirty="0"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20" marR="63620" marT="0" marB="0" anchor="ctr"/>
                </a:tc>
                <a:extLst>
                  <a:ext uri="{0D108BD9-81ED-4DB2-BD59-A6C34878D82A}">
                    <a16:rowId xmlns:a16="http://schemas.microsoft.com/office/drawing/2014/main" val="2241489804"/>
                  </a:ext>
                </a:extLst>
              </a:tr>
              <a:tr h="538560"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PH" sz="1600">
                          <a:effectLst/>
                          <a:latin typeface="Gill Sans MT" panose="020B0502020104020203" pitchFamily="34" charset="0"/>
                        </a:rPr>
                        <a:t>15:45 – 16:00</a:t>
                      </a:r>
                      <a:endParaRPr lang="en-US" sz="1600"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20" marR="6362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PH" sz="1600" dirty="0">
                          <a:effectLst/>
                          <a:latin typeface="Gill Sans MT" panose="020B0502020104020203" pitchFamily="34" charset="0"/>
                        </a:rPr>
                        <a:t>Recap of Day One</a:t>
                      </a:r>
                      <a:endParaRPr lang="en-US" sz="1600" dirty="0"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20" marR="63620" marT="0" marB="0" anchor="ctr"/>
                </a:tc>
                <a:extLst>
                  <a:ext uri="{0D108BD9-81ED-4DB2-BD59-A6C34878D82A}">
                    <a16:rowId xmlns:a16="http://schemas.microsoft.com/office/drawing/2014/main" val="33681939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1513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USAID OCEANS AND FISHERIES PARTNERSHIP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2782948-4DBE-204D-AB9E-B65E067054AE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103" name="Title 6">
            <a:extLst>
              <a:ext uri="{FF2B5EF4-FFF2-40B4-BE49-F238E27FC236}">
                <a16:creationId xmlns:a16="http://schemas.microsoft.com/office/drawing/2014/main" id="{BE0BDC8F-F8A3-43E4-9EE3-5DC3C8F148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151854"/>
            <a:ext cx="8534400" cy="1241237"/>
          </a:xfrm>
        </p:spPr>
        <p:txBody>
          <a:bodyPr/>
          <a:lstStyle/>
          <a:p>
            <a:pPr algn="l"/>
            <a:r>
              <a:rPr lang="en-US" sz="3733" b="1" dirty="0">
                <a:solidFill>
                  <a:srgbClr val="C00000"/>
                </a:solidFill>
                <a:latin typeface="Gill Sans MT" panose="020B0502020104020203" pitchFamily="34" charset="0"/>
              </a:rPr>
              <a:t>The Oceans and Fisheries Partnership (USAID Oceans)</a:t>
            </a:r>
          </a:p>
        </p:txBody>
      </p:sp>
      <p:sp>
        <p:nvSpPr>
          <p:cNvPr id="101" name="Title 2">
            <a:extLst>
              <a:ext uri="{FF2B5EF4-FFF2-40B4-BE49-F238E27FC236}">
                <a16:creationId xmlns:a16="http://schemas.microsoft.com/office/drawing/2014/main" id="{5A0263DD-41A2-4897-BC28-DC178ED233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8460" y="5369200"/>
            <a:ext cx="8534400" cy="5722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742950" indent="-74295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marL="0" indent="0" algn="ctr">
              <a:lnSpc>
                <a:spcPct val="150000"/>
              </a:lnSpc>
            </a:pPr>
            <a:r>
              <a:rPr lang="en-US" altLang="en-US" sz="2987" dirty="0">
                <a:solidFill>
                  <a:srgbClr val="002060"/>
                </a:solidFill>
                <a:ea typeface="Gill Sans MT" panose="020B0502020104020203" pitchFamily="34" charset="0"/>
                <a:cs typeface="Gill Sans MT" panose="020B0502020104020203" pitchFamily="34" charset="0"/>
              </a:rPr>
              <a:t>Introductory </a:t>
            </a:r>
            <a:r>
              <a:rPr lang="en-US" altLang="en-US" sz="2987" dirty="0">
                <a:solidFill>
                  <a:srgbClr val="002060"/>
                </a:solidFill>
                <a:ea typeface="Gill Sans MT" panose="020B0502020104020203" pitchFamily="34" charset="0"/>
                <a:cs typeface="Gill Sans MT" panose="020B0502020104020203" pitchFamily="34" charset="0"/>
                <a:hlinkClick r:id="rId4"/>
              </a:rPr>
              <a:t>video</a:t>
            </a:r>
            <a:r>
              <a:rPr lang="en-US" altLang="en-US" sz="2987" dirty="0">
                <a:solidFill>
                  <a:srgbClr val="002060"/>
                </a:solidFill>
                <a:ea typeface="Gill Sans MT" panose="020B0502020104020203" pitchFamily="34" charset="0"/>
                <a:cs typeface="Gill Sans MT" panose="020B0502020104020203" pitchFamily="34" charset="0"/>
              </a:rPr>
              <a:t> </a:t>
            </a:r>
            <a:r>
              <a:rPr lang="en-US" altLang="en-US" sz="1867" i="1" dirty="0">
                <a:solidFill>
                  <a:srgbClr val="002060"/>
                </a:solidFill>
                <a:ea typeface="Gill Sans MT" panose="020B0502020104020203" pitchFamily="34" charset="0"/>
                <a:cs typeface="Gill Sans MT" panose="020B0502020104020203" pitchFamily="34" charset="0"/>
              </a:rPr>
              <a:t>(3.5 min.)</a:t>
            </a:r>
          </a:p>
        </p:txBody>
      </p:sp>
      <p:cxnSp>
        <p:nvCxnSpPr>
          <p:cNvPr id="104" name="Straight Connector 103">
            <a:extLst>
              <a:ext uri="{FF2B5EF4-FFF2-40B4-BE49-F238E27FC236}">
                <a16:creationId xmlns:a16="http://schemas.microsoft.com/office/drawing/2014/main" id="{1D8C2E56-1EDD-457F-8E62-A909D4530029}"/>
              </a:ext>
            </a:extLst>
          </p:cNvPr>
          <p:cNvCxnSpPr>
            <a:cxnSpLocks/>
          </p:cNvCxnSpPr>
          <p:nvPr/>
        </p:nvCxnSpPr>
        <p:spPr>
          <a:xfrm>
            <a:off x="412852" y="1393091"/>
            <a:ext cx="6614160" cy="0"/>
          </a:xfrm>
          <a:prstGeom prst="line">
            <a:avLst/>
          </a:prstGeom>
          <a:ln w="38100">
            <a:solidFill>
              <a:srgbClr val="0033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8">
            <a:extLst>
              <a:ext uri="{FF2B5EF4-FFF2-40B4-BE49-F238E27FC236}">
                <a16:creationId xmlns:a16="http://schemas.microsoft.com/office/drawing/2014/main" id="{02062D5C-64B6-435D-8527-F642F5CE11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2852" y="1600200"/>
            <a:ext cx="7664348" cy="499693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>
                <a:solidFill>
                  <a:srgbClr val="002060"/>
                </a:solidFill>
                <a:latin typeface="Gill Sans MT" panose="020B0502020104020203" pitchFamily="34" charset="0"/>
              </a:rPr>
              <a:t>USAID Oceans aims to improve marine biodiversity conservation and increase the sustainability of Asia-Pacific’s international seafood trade through four strategies: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29D2C48-C70A-46E4-8061-163DBE986B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958440"/>
            <a:ext cx="8534400" cy="2432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11064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000">
        <p:fade/>
      </p:transition>
    </mc:Choice>
    <mc:Fallback xmlns="">
      <p:transition spd="med" advClick="0" advTm="4000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1025</TotalTime>
  <Words>281</Words>
  <Application>Microsoft Office PowerPoint</Application>
  <PresentationFormat>Custom</PresentationFormat>
  <Paragraphs>42</Paragraphs>
  <Slides>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Gill Sans MT</vt:lpstr>
      <vt:lpstr>Times New Roman</vt:lpstr>
      <vt:lpstr>Office Theme</vt:lpstr>
      <vt:lpstr>PowerPoint Presentation</vt:lpstr>
      <vt:lpstr>Workshop Objectives</vt:lpstr>
      <vt:lpstr>Agenda – Day One</vt:lpstr>
      <vt:lpstr>The Oceans and Fisheries Partnership (USAID Oceans)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Sarah Esguerra</dc:creator>
  <cp:lastModifiedBy>Melinda Donnelly</cp:lastModifiedBy>
  <cp:revision>74</cp:revision>
  <dcterms:created xsi:type="dcterms:W3CDTF">2017-02-03T07:43:27Z</dcterms:created>
  <dcterms:modified xsi:type="dcterms:W3CDTF">2019-06-21T05:43:11Z</dcterms:modified>
</cp:coreProperties>
</file>