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5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C42F"/>
    <a:srgbClr val="FFFFFF"/>
    <a:srgbClr val="474443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76" autoAdjust="0"/>
    <p:restoredTop sz="94660"/>
  </p:normalViewPr>
  <p:slideViewPr>
    <p:cSldViewPr snapToGrid="0">
      <p:cViewPr>
        <p:scale>
          <a:sx n="39" d="100"/>
          <a:sy n="39" d="100"/>
        </p:scale>
        <p:origin x="-1628" y="-11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C3526E-C603-41C4-90DC-2A6005FE45C6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DB979A-1C29-4A04-A8C0-E6EC66FE6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835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DISCUSSION NOTES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Wingdings" pitchFamily="2" charset="2"/>
              <a:buChar char="q"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Procedure and activities in place. Good opportunity to implement 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eCDTS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from manual to electronic version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Wingdings" pitchFamily="2" charset="2"/>
              <a:buChar char="q"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Small-scale fisheries data are led by 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WorldFish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Long-term data collection plan needs to be in place.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Wingdings" pitchFamily="2" charset="2"/>
              <a:buChar char="q"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Small scale fisheries main activities in Timor-Leste and for domestic market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Wingdings" pitchFamily="2" charset="2"/>
              <a:buChar char="q"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Lack of enforcement (physical): Foreign vessels in competition with local vessels (illegal activities – theft of supplies) = learn from neighbouring countries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Wingdings" pitchFamily="2" charset="2"/>
              <a:buChar char="q"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Currently no VMS facility for &gt;30GRT vessels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55455-D244-41F4-BAA7-86BAFC6DA51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8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25/06/2019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29767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25/06/2019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7A07EE5D-454A-4B0F-9265-FFE8A556E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561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25/06/2019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87546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25/06/2019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34698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25/06/2019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7719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25/06/2019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01028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25/06/2019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46474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25/06/2019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061916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25/06/2019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01185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25/06/2019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37000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25/06/2019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87609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79BF7-5BE7-4D6C-A296-2834D83179B3}" type="datetimeFigureOut">
              <a:rPr lang="en-PH" smtClean="0"/>
              <a:t>25/06/2019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7E593045-CD0D-4401-A7BF-ED91C462822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109" y="365125"/>
            <a:ext cx="1276350" cy="11811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7A07EE5D-454A-4B0F-9265-FFE8A556E413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533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88" r="28879"/>
          <a:stretch/>
        </p:blipFill>
        <p:spPr>
          <a:xfrm>
            <a:off x="9327088" y="0"/>
            <a:ext cx="2854472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662" y="18592"/>
            <a:ext cx="942975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19581" y="1508457"/>
            <a:ext cx="70753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1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charset="0"/>
                <a:ea typeface="Arial Narrow" charset="0"/>
                <a:cs typeface="Arial Narrow" charset="0"/>
              </a:rPr>
              <a:t>Workshop on Catch Documentation and Traceability (CDT)  System Design and Development based on  Ecosystem Approach to Management of Fisheries (EAFM)</a:t>
            </a:r>
          </a:p>
          <a:p>
            <a:pPr algn="ctr"/>
            <a:r>
              <a:rPr lang="en-PH" sz="1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charset="0"/>
                <a:ea typeface="Arial Narrow" charset="0"/>
                <a:cs typeface="Arial Narrow" charset="0"/>
              </a:rPr>
              <a:t>25-26 June 2019 / Dili, Timor </a:t>
            </a:r>
            <a:r>
              <a:rPr lang="en-PH" sz="1600" b="1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charset="0"/>
                <a:ea typeface="Arial Narrow" charset="0"/>
                <a:cs typeface="Arial Narrow" charset="0"/>
              </a:rPr>
              <a:t>Leste</a:t>
            </a:r>
            <a:endParaRPr lang="en-PH" sz="16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273826" y="2936099"/>
            <a:ext cx="7936555" cy="723284"/>
          </a:xfrm>
          <a:prstGeom prst="rect">
            <a:avLst/>
          </a:prstGeom>
          <a:solidFill>
            <a:srgbClr val="90C42F">
              <a:alpha val="60000"/>
            </a:srgbClr>
          </a:solidFill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PH" sz="4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 </a:t>
            </a:r>
          </a:p>
          <a:p>
            <a:pPr algn="l"/>
            <a:endParaRPr lang="en-PH" sz="43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l"/>
            <a:r>
              <a:rPr lang="en-PH" sz="4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PH" sz="2800" b="1" dirty="0" err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Republica</a:t>
            </a:r>
            <a:r>
              <a:rPr lang="en-PH" sz="28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PH" sz="2800" b="1" dirty="0" err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Democratica</a:t>
            </a:r>
            <a:r>
              <a:rPr lang="en-PH" sz="28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de Timor </a:t>
            </a:r>
            <a:r>
              <a:rPr lang="en-PH" sz="2800" b="1" dirty="0" err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Leste</a:t>
            </a:r>
            <a:endParaRPr lang="en-PH" sz="28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4273826" y="3850230"/>
            <a:ext cx="7907733" cy="716788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PH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l"/>
            <a:r>
              <a:rPr lang="en-PH" sz="7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Celestino</a:t>
            </a:r>
            <a:r>
              <a:rPr lang="en-PH" sz="7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da Cunha </a:t>
            </a:r>
            <a:r>
              <a:rPr lang="en-PH" sz="7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Barreto</a:t>
            </a:r>
            <a:r>
              <a:rPr lang="en-PH" sz="7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&amp; </a:t>
            </a:r>
            <a:r>
              <a:rPr lang="en-PH" sz="7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Horacio</a:t>
            </a:r>
            <a:r>
              <a:rPr lang="en-PH" sz="7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Santos </a:t>
            </a:r>
            <a:r>
              <a:rPr lang="en-PH" sz="7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Guterres</a:t>
            </a:r>
            <a:r>
              <a:rPr lang="en-PH" sz="7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NCC Timor </a:t>
            </a:r>
            <a:r>
              <a:rPr lang="en-PH" sz="7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Leste</a:t>
            </a:r>
            <a:endParaRPr lang="en-PH" sz="7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649581" y="321967"/>
            <a:ext cx="10860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1400" dirty="0">
                <a:latin typeface="Arial" panose="020B0604020202020204" pitchFamily="34" charset="0"/>
                <a:cs typeface="Arial" panose="020B0604020202020204" pitchFamily="34" charset="0"/>
              </a:rPr>
              <a:t>Place here Country Logo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="" xmlns:a16="http://schemas.microsoft.com/office/drawing/2014/main" id="{EA54EE3B-3FA6-42E3-83FA-5A635BA249AA}"/>
              </a:ext>
            </a:extLst>
          </p:cNvPr>
          <p:cNvSpPr txBox="1">
            <a:spLocks/>
          </p:cNvSpPr>
          <p:nvPr/>
        </p:nvSpPr>
        <p:spPr>
          <a:xfrm>
            <a:off x="353549" y="3814169"/>
            <a:ext cx="7490135" cy="716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PH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45" t="21041" r="42997" b="67630"/>
          <a:stretch/>
        </p:blipFill>
        <p:spPr>
          <a:xfrm>
            <a:off x="9506643" y="240495"/>
            <a:ext cx="1371920" cy="119040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687189" y="6147749"/>
            <a:ext cx="12843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Supported by: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7" t="35041" r="10662" b="16021"/>
          <a:stretch/>
        </p:blipFill>
        <p:spPr>
          <a:xfrm>
            <a:off x="6140060" y="5986817"/>
            <a:ext cx="1877922" cy="629642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9358" y="6026574"/>
            <a:ext cx="593351" cy="59071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4612" y="6030390"/>
            <a:ext cx="609888" cy="60988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7793" y="6046451"/>
            <a:ext cx="760754" cy="57276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557" y="321966"/>
            <a:ext cx="3453322" cy="1027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5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15470" y="257548"/>
            <a:ext cx="10515600" cy="1325563"/>
          </a:xfrm>
        </p:spPr>
        <p:txBody>
          <a:bodyPr>
            <a:normAutofit/>
          </a:bodyPr>
          <a:lstStyle/>
          <a:p>
            <a: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Outline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7E593045-CD0D-4401-A7BF-ED91C46282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109" y="365125"/>
            <a:ext cx="1276350" cy="11811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22242" y="1383608"/>
            <a:ext cx="8491331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00088" lvl="2" indent="-357188" algn="just">
              <a:spcBef>
                <a:spcPts val="600"/>
              </a:spcBef>
              <a:spcAft>
                <a:spcPts val="600"/>
              </a:spcAft>
              <a:buBlip>
                <a:blip r:embed="rId4"/>
              </a:buBlip>
              <a:defRPr/>
            </a:pPr>
            <a:r>
              <a:rPr lang="en-US" sz="24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Introduction</a:t>
            </a:r>
          </a:p>
          <a:p>
            <a:pPr marL="700088" lvl="2" indent="-357188" algn="just">
              <a:spcBef>
                <a:spcPts val="600"/>
              </a:spcBef>
              <a:spcAft>
                <a:spcPts val="600"/>
              </a:spcAft>
              <a:buBlip>
                <a:blip r:embed="rId4"/>
              </a:buBlip>
              <a:defRPr/>
            </a:pPr>
            <a:r>
              <a:rPr lang="en-US" sz="24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Objective </a:t>
            </a:r>
          </a:p>
          <a:p>
            <a:pPr marL="700088" lvl="2" indent="-357188" algn="just">
              <a:spcBef>
                <a:spcPts val="600"/>
              </a:spcBef>
              <a:spcAft>
                <a:spcPts val="600"/>
              </a:spcAft>
              <a:buBlip>
                <a:blip r:embed="rId4"/>
              </a:buBlip>
              <a:defRPr/>
            </a:pPr>
            <a:r>
              <a:rPr lang="en-US" sz="24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Motivation to adopt of current traceability practices</a:t>
            </a:r>
          </a:p>
          <a:p>
            <a:pPr marL="700088" lvl="2" indent="-357188" algn="just">
              <a:spcBef>
                <a:spcPts val="600"/>
              </a:spcBef>
              <a:spcAft>
                <a:spcPts val="600"/>
              </a:spcAft>
              <a:buBlip>
                <a:blip r:embed="rId4"/>
              </a:buBlip>
              <a:defRPr/>
            </a:pPr>
            <a:r>
              <a:rPr lang="en-US" sz="24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Timor Fisheries Laws &amp; Regulations</a:t>
            </a:r>
          </a:p>
          <a:p>
            <a:pPr marL="700088" lvl="2" indent="-357188" algn="just">
              <a:spcBef>
                <a:spcPts val="600"/>
              </a:spcBef>
              <a:spcAft>
                <a:spcPts val="600"/>
              </a:spcAft>
              <a:buBlip>
                <a:blip r:embed="rId4"/>
              </a:buBlip>
              <a:defRPr/>
            </a:pPr>
            <a:r>
              <a:rPr lang="en-US" sz="24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Timor </a:t>
            </a:r>
            <a:r>
              <a:rPr lang="en-US" sz="2400" dirty="0" err="1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Leste</a:t>
            </a:r>
            <a:r>
              <a:rPr lang="en-US" sz="24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Efforts to address the issue IUU</a:t>
            </a:r>
          </a:p>
          <a:p>
            <a:pPr marL="700088" lvl="2" indent="-357188" algn="just">
              <a:spcBef>
                <a:spcPts val="600"/>
              </a:spcBef>
              <a:spcAft>
                <a:spcPts val="600"/>
              </a:spcAft>
              <a:buBlip>
                <a:blip r:embed="rId4"/>
              </a:buBlip>
              <a:defRPr/>
            </a:pPr>
            <a:r>
              <a:rPr lang="en-US" sz="24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Outcome from the CDT workshop to support future activities</a:t>
            </a:r>
          </a:p>
        </p:txBody>
      </p:sp>
    </p:spTree>
    <p:extLst>
      <p:ext uri="{BB962C8B-B14F-4D97-AF65-F5344CB8AC3E}">
        <p14:creationId xmlns:p14="http://schemas.microsoft.com/office/powerpoint/2010/main" val="116955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4DC63A1-ACDF-4D5C-B32C-4489B3BF6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2956960" cy="1600200"/>
          </a:xfrm>
        </p:spPr>
        <p:txBody>
          <a:bodyPr/>
          <a:lstStyle/>
          <a:p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282B76F-7C69-4896-A7AB-F38D9799F2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6930" y="987425"/>
            <a:ext cx="7588458" cy="4873625"/>
          </a:xfrm>
        </p:spPr>
        <p:txBody>
          <a:bodyPr>
            <a:normAutofit lnSpcReduction="10000"/>
          </a:bodyPr>
          <a:lstStyle/>
          <a:p>
            <a:pPr marL="342900" lvl="1" indent="-342900">
              <a:buFont typeface="Wingdings" pitchFamily="2" charset="2"/>
              <a:buChar char="v"/>
            </a:pPr>
            <a:r>
              <a:rPr lang="en-US" dirty="0"/>
              <a:t>Traceability is a tool that can help avoid the entry of illegal, unregulated and unreported material into the legal supply chain. As such, traceability is a viable option to strengthen the Legal Acquisition Finding</a:t>
            </a:r>
          </a:p>
          <a:p>
            <a:pPr marL="342900" lvl="1" indent="-342900">
              <a:buFont typeface="Wingdings" pitchFamily="2" charset="2"/>
              <a:buChar char="v"/>
            </a:pPr>
            <a:r>
              <a:rPr lang="en-US" dirty="0"/>
              <a:t>Many destructive fishing &amp; IUU has been identified as a leading threat to the health of fish stocks and ecosystems of Timor </a:t>
            </a:r>
            <a:r>
              <a:rPr lang="en-US" dirty="0" err="1"/>
              <a:t>leste</a:t>
            </a:r>
            <a:r>
              <a:rPr lang="en-US" dirty="0"/>
              <a:t> seas</a:t>
            </a:r>
          </a:p>
          <a:p>
            <a:pPr marL="342900" lvl="1" indent="-342900">
              <a:buFont typeface="Wingdings" pitchFamily="2" charset="2"/>
              <a:buChar char="v"/>
            </a:pPr>
            <a:r>
              <a:rPr lang="en-US" dirty="0"/>
              <a:t> IUU fishing occurred due to insufficient fisheries management and a lack of transparency in terms of how, where, and by whom seafood products are being caught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BB453A38-E3E6-4427-94E8-B955E10D5A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2917203" cy="381158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10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en-GB" dirty="0">
                <a:ea typeface="Calibri" panose="020F0502020204030204" pitchFamily="34" charset="0"/>
                <a:cs typeface="Times New Roman" panose="02020603050405020304" pitchFamily="18" charset="0"/>
              </a:rPr>
              <a:t>To learn the current requirements of food/fish product traceability in the main markets and identify some gaps before developing traceability best practice guidelines.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GB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Identify current </a:t>
            </a:r>
            <a:r>
              <a:rPr lang="en-GB" dirty="0">
                <a:ea typeface="Calibri" panose="020F0502020204030204" pitchFamily="34" charset="0"/>
                <a:cs typeface="Times New Roman" panose="02020603050405020304" pitchFamily="18" charset="0"/>
              </a:rPr>
              <a:t>systems and standards practices by other country (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i.e. The rule to combat IUU,        Environmental standard for sustainable fishing, </a:t>
            </a:r>
            <a:r>
              <a:rPr lang="en-US" sz="3600" dirty="0">
                <a:ea typeface="Calibri" panose="020F0502020204030204" pitchFamily="34" charset="0"/>
                <a:cs typeface="Times New Roman" panose="02020603050405020304" pitchFamily="18" charset="0"/>
              </a:rPr>
              <a:t>Hygiene package (food safety and </a:t>
            </a:r>
            <a:r>
              <a:rPr lang="en-US" sz="3600" dirty="0" err="1">
                <a:ea typeface="Calibri" panose="020F0502020204030204" pitchFamily="34" charset="0"/>
                <a:cs typeface="Times New Roman" panose="02020603050405020304" pitchFamily="18" charset="0"/>
              </a:rPr>
              <a:t>labelling</a:t>
            </a:r>
            <a:r>
              <a:rPr lang="en-US" sz="3600" dirty="0">
                <a:ea typeface="Calibri" panose="020F0502020204030204" pitchFamily="34" charset="0"/>
                <a:cs typeface="Times New Roman" panose="02020603050405020304" pitchFamily="18" charset="0"/>
              </a:rPr>
              <a:t>)etc.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8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dirty="0">
                <a:ea typeface="Calibri" panose="020F0502020204030204" pitchFamily="34" charset="0"/>
                <a:cs typeface="Times New Roman" panose="02020603050405020304" pitchFamily="18" charset="0"/>
              </a:rPr>
              <a:t>Timor </a:t>
            </a:r>
            <a:r>
              <a:rPr lang="en-GB" dirty="0" err="1">
                <a:ea typeface="Calibri" panose="020F0502020204030204" pitchFamily="34" charset="0"/>
                <a:cs typeface="Times New Roman" panose="02020603050405020304" pitchFamily="18" charset="0"/>
              </a:rPr>
              <a:t>leste</a:t>
            </a:r>
            <a:r>
              <a:rPr lang="en-GB" dirty="0">
                <a:ea typeface="Calibri" panose="020F0502020204030204" pitchFamily="34" charset="0"/>
                <a:cs typeface="Times New Roman" panose="02020603050405020304" pitchFamily="18" charset="0"/>
              </a:rPr>
              <a:t> needs to adopt international best practice guidelines traceability of fish and fishery products;</a:t>
            </a:r>
          </a:p>
          <a:p>
            <a:pPr algn="just">
              <a:lnSpc>
                <a:spcPct val="115000"/>
              </a:lnSpc>
            </a:pPr>
            <a:r>
              <a:rPr lang="en-GB" dirty="0">
                <a:ea typeface="Calibri" panose="020F0502020204030204" pitchFamily="34" charset="0"/>
                <a:cs typeface="Times New Roman" panose="02020603050405020304" pitchFamily="18" charset="0"/>
              </a:rPr>
              <a:t>The best practice guidelines would facilitate the country of different traceability systems.</a:t>
            </a:r>
          </a:p>
          <a:p>
            <a:pPr algn="just">
              <a:lnSpc>
                <a:spcPct val="115000"/>
              </a:lnSpc>
            </a:pPr>
            <a:r>
              <a:rPr lang="en-US" dirty="0"/>
              <a:t>CDT helps industry partners and national governments overcome a number of critical issues i.e. IUU fishing, the mislabeling of seafood products, seafood safety issues, legal, safe, and equitable labor practices, and gender equality, within the seafood industry</a:t>
            </a:r>
            <a:endParaRPr lang="en-US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11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Timor </a:t>
            </a:r>
            <a:r>
              <a:rPr lang="en-US" dirty="0" err="1"/>
              <a:t>Leste</a:t>
            </a:r>
            <a:r>
              <a:rPr lang="en-US" dirty="0"/>
              <a:t> Fisheries Laws &amp; Regulations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sz="3800" dirty="0">
                <a:ln w="11430"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accent6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Fisheries Law No 12/2004 of December  29, 2004 Crimes Related to Fisheries;</a:t>
            </a:r>
            <a:endParaRPr lang="id-ID" sz="3800" dirty="0">
              <a:ln w="11430">
                <a:solidFill>
                  <a:schemeClr val="tx2">
                    <a:lumMod val="75000"/>
                  </a:schemeClr>
                </a:solidFill>
              </a:ln>
              <a:solidFill>
                <a:schemeClr val="accent6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US" sz="3800" dirty="0">
                <a:ln w="11430"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accent6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Fisheries Decree Law No 6/2004 of   April 21, 2004; </a:t>
            </a:r>
            <a:endParaRPr lang="id-ID" sz="3800" dirty="0">
              <a:ln w="11430">
                <a:solidFill>
                  <a:schemeClr val="tx2">
                    <a:lumMod val="75000"/>
                  </a:schemeClr>
                </a:solidFill>
              </a:ln>
              <a:solidFill>
                <a:schemeClr val="accent6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US" sz="3800" dirty="0">
                <a:ln w="11430"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accent6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Government Decree No 5/2004  of July 28, 2004 of  General Fisheries Regulations</a:t>
            </a:r>
            <a:endParaRPr lang="id-ID" sz="3800" dirty="0">
              <a:ln w="11430">
                <a:solidFill>
                  <a:schemeClr val="tx2">
                    <a:lumMod val="75000"/>
                  </a:schemeClr>
                </a:solidFill>
              </a:ln>
              <a:solidFill>
                <a:schemeClr val="accent6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US" sz="3800" dirty="0">
                <a:ln w="11430"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accent6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Government Decree No. 02/2005 of July  06,  2005 Establishment of Tariffs for fisheries  licenses, inspection, related activities services of fisheries;</a:t>
            </a:r>
            <a:endParaRPr lang="id-ID" sz="3800" dirty="0">
              <a:ln w="11430">
                <a:solidFill>
                  <a:schemeClr val="tx2">
                    <a:lumMod val="75000"/>
                  </a:schemeClr>
                </a:solidFill>
              </a:ln>
              <a:solidFill>
                <a:schemeClr val="accent6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US" sz="3800" dirty="0">
                <a:ln w="11430"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accent6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Government Decree No. 03/2005 of July, 2005 Altering Government Decree No 5/2004 of July 28,  2007;</a:t>
            </a:r>
            <a:endParaRPr lang="id-ID" sz="3800" dirty="0">
              <a:ln w="11430">
                <a:solidFill>
                  <a:schemeClr val="tx2">
                    <a:lumMod val="75000"/>
                  </a:schemeClr>
                </a:solidFill>
              </a:ln>
              <a:solidFill>
                <a:schemeClr val="accent6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US" sz="3800" dirty="0">
                <a:ln w="11430"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accent6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Others several numbers of  the Ministerial Diploma;</a:t>
            </a:r>
            <a:endParaRPr lang="id-ID" sz="3800" dirty="0">
              <a:ln w="11430">
                <a:solidFill>
                  <a:schemeClr val="tx2">
                    <a:lumMod val="75000"/>
                  </a:schemeClr>
                </a:solidFill>
              </a:ln>
              <a:solidFill>
                <a:schemeClr val="accent6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US" sz="3800" dirty="0">
                <a:ln w="11430"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accent6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Fisheries Quarantine Regulation (Draft);   </a:t>
            </a:r>
            <a:endParaRPr lang="id-ID" sz="3800" dirty="0">
              <a:ln w="11430">
                <a:solidFill>
                  <a:schemeClr val="tx2">
                    <a:lumMod val="75000"/>
                  </a:schemeClr>
                </a:solidFill>
              </a:ln>
              <a:solidFill>
                <a:schemeClr val="accent6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US" sz="3800" dirty="0">
                <a:ln w="11430"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accent6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MAFF Policy and Strategy Plan, September  15, 2004 </a:t>
            </a:r>
            <a:endParaRPr lang="id-ID" sz="3800" dirty="0">
              <a:ln w="11430">
                <a:solidFill>
                  <a:schemeClr val="tx2">
                    <a:lumMod val="75000"/>
                  </a:schemeClr>
                </a:solidFill>
              </a:ln>
              <a:solidFill>
                <a:schemeClr val="accent6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US" sz="3800" dirty="0">
                <a:ln w="11430"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accent6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Fish For Sustainability Our Strategic Plan for Fisheries, 2006–2011(Review Fish for the Future 2001) </a:t>
            </a:r>
            <a:endParaRPr lang="id-ID" sz="3800" dirty="0">
              <a:ln w="11430">
                <a:solidFill>
                  <a:schemeClr val="tx2">
                    <a:lumMod val="75000"/>
                  </a:schemeClr>
                </a:solidFill>
              </a:ln>
              <a:solidFill>
                <a:schemeClr val="accent6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US" sz="3800" dirty="0">
                <a:ln w="11430"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accent6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Tuna Management Plan (Draft) </a:t>
            </a:r>
            <a:endParaRPr lang="id-ID" sz="3800" dirty="0">
              <a:ln w="11430">
                <a:solidFill>
                  <a:schemeClr val="tx2">
                    <a:lumMod val="75000"/>
                  </a:schemeClr>
                </a:solidFill>
              </a:ln>
              <a:solidFill>
                <a:schemeClr val="accent6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US" sz="3800" dirty="0">
                <a:ln w="11430"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accent6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Guide to the Fisheries Laws and Regulations of Timor-Leste (Draft)</a:t>
            </a:r>
            <a:endParaRPr lang="id-ID" sz="3800" dirty="0">
              <a:ln w="11430">
                <a:solidFill>
                  <a:schemeClr val="tx2">
                    <a:lumMod val="75000"/>
                  </a:schemeClr>
                </a:solidFill>
              </a:ln>
              <a:solidFill>
                <a:schemeClr val="accent6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01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Timor </a:t>
            </a:r>
            <a:r>
              <a:rPr lang="en-US" dirty="0" err="1"/>
              <a:t>Leste</a:t>
            </a:r>
            <a:r>
              <a:rPr lang="en-US" dirty="0"/>
              <a:t> Efforts to address the issue on IUU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SzPct val="100000"/>
              <a:buNone/>
              <a:defRPr sz="2200">
                <a:solidFill>
                  <a:srgbClr val="18707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Programs on IUU: recent past or ongoing</a:t>
            </a:r>
          </a:p>
          <a:p>
            <a:pPr>
              <a:buSzPct val="100000"/>
              <a:buFont typeface="Wingdings" pitchFamily="2" charset="2"/>
              <a:buChar char="ü"/>
              <a:defRPr sz="2200">
                <a:solidFill>
                  <a:srgbClr val="18707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Timor </a:t>
            </a:r>
            <a:r>
              <a:rPr lang="en-US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Leste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involved in RPOA consists of 21 countries &amp;   Sub regional (Australia, PNG, Indonesia &amp; Timor </a:t>
            </a:r>
            <a:r>
              <a:rPr lang="en-US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Leste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),  Share information, license issues, etc.</a:t>
            </a:r>
          </a:p>
          <a:p>
            <a:pPr>
              <a:buSzPct val="100000"/>
              <a:buFont typeface="Wingdings" pitchFamily="2" charset="2"/>
              <a:buChar char="ü"/>
              <a:defRPr sz="2200">
                <a:solidFill>
                  <a:srgbClr val="18707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Technologies applied: SPOT and VMS </a:t>
            </a:r>
          </a:p>
          <a:p>
            <a:pPr marL="0" indent="0">
              <a:buSzPct val="100000"/>
              <a:buNone/>
              <a:defRPr sz="2200">
                <a:solidFill>
                  <a:srgbClr val="18707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b. Under national Directorate of Inspection works with others   relevant institution “Naval, UPM, Maritime Authority, </a:t>
            </a:r>
            <a:r>
              <a:rPr lang="en-US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ect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”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81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991" y="248479"/>
            <a:ext cx="10098157" cy="1600200"/>
          </a:xfrm>
        </p:spPr>
        <p:txBody>
          <a:bodyPr>
            <a:normAutofit/>
          </a:bodyPr>
          <a:lstStyle/>
          <a:p>
            <a:r>
              <a:rPr lang="en-US" sz="2400" dirty="0"/>
              <a:t>Outcomes from the CDT to support future activities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2605" y="2090669"/>
            <a:ext cx="6172200" cy="4873625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sz="2400" dirty="0"/>
              <a:t>Government and industry work together on effective and efficient traceability systems;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/>
              <a:t> Financially support to ensure Timor </a:t>
            </a:r>
            <a:r>
              <a:rPr lang="en-US" sz="2400" dirty="0" err="1"/>
              <a:t>Leste</a:t>
            </a:r>
            <a:r>
              <a:rPr lang="en-US" sz="2400" dirty="0"/>
              <a:t> fisheries resources which is legally caught &amp; properly labeled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/>
              <a:t> scale up the CDT program into the government policy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19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333378"/>
            <a:ext cx="11785600" cy="663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29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0" y="0"/>
            <a:ext cx="12192000" cy="68796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5" name="Marcador de texto 3">
            <a:extLst>
              <a:ext uri="{FF2B5EF4-FFF2-40B4-BE49-F238E27FC236}">
                <a16:creationId xmlns="" xmlns:a16="http://schemas.microsoft.com/office/drawing/2014/main" id="{004C226F-34B3-464F-A049-9BFE43705FB1}"/>
              </a:ext>
            </a:extLst>
          </p:cNvPr>
          <p:cNvSpPr txBox="1">
            <a:spLocks/>
          </p:cNvSpPr>
          <p:nvPr/>
        </p:nvSpPr>
        <p:spPr>
          <a:xfrm>
            <a:off x="2221955" y="624397"/>
            <a:ext cx="8154499" cy="13824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2800" b="1" cap="all" dirty="0" err="1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Terima</a:t>
            </a:r>
            <a:r>
              <a:rPr lang="es-ES_tradnl" sz="2800" b="1" cap="all" dirty="0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 </a:t>
            </a:r>
            <a:r>
              <a:rPr lang="es-ES_tradnl" sz="2800" b="1" cap="all" dirty="0" err="1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Kasih</a:t>
            </a:r>
            <a:r>
              <a:rPr lang="es-ES_tradnl" sz="2800" b="1" cap="all" dirty="0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 -  </a:t>
            </a:r>
            <a:r>
              <a:rPr lang="es-ES_tradnl" sz="2800" b="1" cap="all" dirty="0" err="1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Maraming</a:t>
            </a:r>
            <a:r>
              <a:rPr lang="es-ES_tradnl" sz="2800" b="1" cap="all" dirty="0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 </a:t>
            </a:r>
            <a:r>
              <a:rPr lang="es-ES_tradnl" sz="2800" b="1" cap="all" dirty="0" err="1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Salamat</a:t>
            </a:r>
            <a:r>
              <a:rPr lang="es-ES_tradnl" sz="2800" b="1" cap="all" dirty="0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                </a:t>
            </a:r>
            <a:r>
              <a:rPr lang="es-ES_tradnl" sz="2800" b="1" cap="all" dirty="0" err="1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Tank</a:t>
            </a:r>
            <a:r>
              <a:rPr lang="es-ES_tradnl" sz="2800" b="1" cap="all" dirty="0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 </a:t>
            </a:r>
            <a:r>
              <a:rPr lang="es-ES_tradnl" sz="2800" b="1" cap="all" dirty="0" err="1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Iu</a:t>
            </a:r>
            <a:r>
              <a:rPr lang="es-ES_tradnl" sz="2800" b="1" cap="all" dirty="0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- </a:t>
            </a:r>
            <a:r>
              <a:rPr lang="es-ES_tradnl" sz="2800" b="1" cap="all" dirty="0" err="1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Obrigado</a:t>
            </a:r>
            <a:r>
              <a:rPr lang="es-ES_tradnl" sz="2800" b="1" cap="all" dirty="0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 </a:t>
            </a:r>
            <a:r>
              <a:rPr lang="es-ES_tradnl" sz="2800" b="1" cap="all" dirty="0" err="1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Tagio</a:t>
            </a:r>
            <a:r>
              <a:rPr lang="es-ES_tradnl" sz="2800" b="1" cap="all" dirty="0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 </a:t>
            </a:r>
            <a:r>
              <a:rPr lang="es-ES_tradnl" sz="2800" b="1" cap="all" dirty="0" err="1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Tumas</a:t>
            </a:r>
            <a:endParaRPr lang="es-ES_tradnl" sz="2800" b="1" cap="all" dirty="0">
              <a:solidFill>
                <a:srgbClr val="474443"/>
              </a:solidFill>
              <a:latin typeface="Arial Black" panose="020B0A04020102020204" pitchFamily="34" charset="0"/>
              <a:ea typeface="Roboto" panose="02000000000000000000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601959" y="2043951"/>
            <a:ext cx="5339263" cy="1037175"/>
            <a:chOff x="3498575" y="160800"/>
            <a:chExt cx="5339263" cy="1037175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8575" y="293002"/>
              <a:ext cx="1797180" cy="800306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1879" y="293002"/>
              <a:ext cx="1793892" cy="75604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745" t="21041" r="42997" b="67630"/>
            <a:stretch/>
          </p:blipFill>
          <p:spPr>
            <a:xfrm>
              <a:off x="7642515" y="160800"/>
              <a:ext cx="1195323" cy="1037175"/>
            </a:xfrm>
            <a:prstGeom prst="rect">
              <a:avLst/>
            </a:prstGeom>
          </p:spPr>
        </p:pic>
      </p:grpSp>
      <p:sp>
        <p:nvSpPr>
          <p:cNvPr id="7" name="Rectangle 6"/>
          <p:cNvSpPr/>
          <p:nvPr/>
        </p:nvSpPr>
        <p:spPr>
          <a:xfrm>
            <a:off x="1987826" y="3270860"/>
            <a:ext cx="8567531" cy="3608807"/>
          </a:xfrm>
          <a:prstGeom prst="rect">
            <a:avLst/>
          </a:prstGeom>
          <a:solidFill>
            <a:srgbClr val="90C42F"/>
          </a:solidFill>
          <a:ln>
            <a:solidFill>
              <a:srgbClr val="90C4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6" t="18802" r="28103" b="53071"/>
          <a:stretch/>
        </p:blipFill>
        <p:spPr>
          <a:xfrm>
            <a:off x="2200829" y="3469640"/>
            <a:ext cx="8187901" cy="3415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10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4667</TotalTime>
  <Words>674</Words>
  <Application>Microsoft Office PowerPoint</Application>
  <PresentationFormat>Custom</PresentationFormat>
  <Paragraphs>56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Outline</vt:lpstr>
      <vt:lpstr>Introduction </vt:lpstr>
      <vt:lpstr>Objectives</vt:lpstr>
      <vt:lpstr>Motivation</vt:lpstr>
      <vt:lpstr>Timor Leste Fisheries Laws &amp; Regulations </vt:lpstr>
      <vt:lpstr>Timor Leste Efforts to address the issue on IUU</vt:lpstr>
      <vt:lpstr>Outcomes from the CDT to support future activities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janet janet</dc:creator>
  <cp:lastModifiedBy>SANTOS</cp:lastModifiedBy>
  <cp:revision>65</cp:revision>
  <dcterms:created xsi:type="dcterms:W3CDTF">2018-11-08T04:12:31Z</dcterms:created>
  <dcterms:modified xsi:type="dcterms:W3CDTF">2019-06-25T04:19:18Z</dcterms:modified>
</cp:coreProperties>
</file>