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7" r:id="rId3"/>
    <p:sldId id="280" r:id="rId4"/>
    <p:sldId id="281" r:id="rId5"/>
    <p:sldId id="303" r:id="rId6"/>
    <p:sldId id="285" r:id="rId7"/>
    <p:sldId id="286" r:id="rId8"/>
    <p:sldId id="283" r:id="rId9"/>
    <p:sldId id="284" r:id="rId10"/>
    <p:sldId id="291" r:id="rId11"/>
    <p:sldId id="272" r:id="rId12"/>
    <p:sldId id="304" r:id="rId13"/>
    <p:sldId id="258" r:id="rId14"/>
    <p:sldId id="290" r:id="rId15"/>
    <p:sldId id="292" r:id="rId16"/>
    <p:sldId id="29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443"/>
    <a:srgbClr val="90C42F"/>
    <a:srgbClr val="FFFF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D4C61-4760-4351-B147-38B3C02228FD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5DD1E-0F12-4405-8416-C71BF4196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69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43001" y="3656965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Presented by Regional Secretariat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502" y="5523232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B4CBBF3-2A2F-4E97-84B5-29FE3E2F192E}"/>
              </a:ext>
            </a:extLst>
          </p:cNvPr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11.5: RBF/OOC</a:t>
            </a: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B6639-A86D-44A1-9FCC-97FBAB7F7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/>
              <a:t>Outline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A56784-8C0B-4397-A8B6-EF642BE64000}"/>
              </a:ext>
            </a:extLst>
          </p:cNvPr>
          <p:cNvSpPr/>
          <p:nvPr/>
        </p:nvSpPr>
        <p:spPr>
          <a:xfrm>
            <a:off x="1035586" y="1690688"/>
            <a:ext cx="8108414" cy="3975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4863" indent="-625475" algn="just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MY" sz="3000" dirty="0">
                <a:ea typeface="Calibri" panose="020F0502020204030204" pitchFamily="34" charset="0"/>
                <a:cs typeface="Arial" panose="020B0604020202020204" pitchFamily="34" charset="0"/>
              </a:rPr>
              <a:t>Regional Business Forum (RBF)</a:t>
            </a:r>
          </a:p>
          <a:p>
            <a:pPr marL="804863" indent="-625475" algn="just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MY" sz="3000" dirty="0">
                <a:ea typeface="Calibri" panose="020F0502020204030204" pitchFamily="34" charset="0"/>
                <a:cs typeface="Arial" panose="020B0604020202020204" pitchFamily="34" charset="0"/>
              </a:rPr>
              <a:t>Our Ocean Conference (OOC)</a:t>
            </a:r>
          </a:p>
          <a:p>
            <a:pPr marL="804863" indent="-625475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MY" sz="3000" dirty="0"/>
              <a:t>Proposed SOM-14 recommendations</a:t>
            </a:r>
            <a:endParaRPr lang="en-US" sz="3000" dirty="0"/>
          </a:p>
          <a:p>
            <a:pPr marL="804863" indent="-625475" algn="just">
              <a:lnSpc>
                <a:spcPct val="107000"/>
              </a:lnSpc>
              <a:spcAft>
                <a:spcPts val="600"/>
              </a:spcAft>
            </a:pPr>
            <a:endParaRPr lang="en-US" sz="3000" dirty="0"/>
          </a:p>
          <a:p>
            <a:pPr marL="804863" lvl="1" indent="-625475" algn="just">
              <a:lnSpc>
                <a:spcPct val="107000"/>
              </a:lnSpc>
              <a:spcAft>
                <a:spcPts val="600"/>
              </a:spcAft>
              <a:buFont typeface="+mj-lt"/>
              <a:buAutoNum type="alphaLcPeriod"/>
            </a:pPr>
            <a:endParaRPr lang="en-MY" sz="30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4863" lvl="1" indent="-625475" algn="just">
              <a:lnSpc>
                <a:spcPct val="107000"/>
              </a:lnSpc>
              <a:spcAft>
                <a:spcPts val="600"/>
              </a:spcAft>
              <a:buFont typeface="+mj-lt"/>
              <a:buAutoNum type="alphaLcPeriod"/>
            </a:pPr>
            <a:endParaRPr lang="en-MY" sz="30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4863" lvl="1" indent="-625475" algn="just">
              <a:lnSpc>
                <a:spcPct val="107000"/>
              </a:lnSpc>
              <a:spcAft>
                <a:spcPts val="600"/>
              </a:spcAft>
            </a:pPr>
            <a:r>
              <a:rPr lang="en-MY" sz="30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ID" sz="30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410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FBDA1-935B-4855-A9CA-27DDDE46E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Regional Business Forum </a:t>
            </a:r>
          </a:p>
        </p:txBody>
      </p:sp>
      <p:pic>
        <p:nvPicPr>
          <p:cNvPr id="6" name="Content Placeholder 5" descr="A group of people on a stage in front of a crowd&#10;&#10;Description automatically generated">
            <a:extLst>
              <a:ext uri="{FF2B5EF4-FFF2-40B4-BE49-F238E27FC236}">
                <a16:creationId xmlns:a16="http://schemas.microsoft.com/office/drawing/2014/main" id="{B450CBD7-01F5-4209-94CD-E0E03A35B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r="7955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23ED6C-C019-4805-AC61-9F5C05287777}"/>
              </a:ext>
            </a:extLst>
          </p:cNvPr>
          <p:cNvSpPr txBox="1"/>
          <p:nvPr/>
        </p:nvSpPr>
        <p:spPr>
          <a:xfrm>
            <a:off x="7669011" y="6173725"/>
            <a:ext cx="4414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The Conflict Bay Lodge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98BF02-1261-408D-B093-B62A5E3F0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929" y="2305869"/>
            <a:ext cx="3651467" cy="3867856"/>
          </a:xfrm>
        </p:spPr>
        <p:txBody>
          <a:bodyPr>
            <a:normAutofit/>
          </a:bodyPr>
          <a:lstStyle/>
          <a:p>
            <a:r>
              <a:rPr lang="en-US" sz="2400" dirty="0"/>
              <a:t>Malaysia has withdrawn from hosting the Regional Business Forum (RBF) due to recent change of new government.</a:t>
            </a:r>
          </a:p>
        </p:txBody>
      </p:sp>
    </p:spTree>
    <p:extLst>
      <p:ext uri="{BB962C8B-B14F-4D97-AF65-F5344CB8AC3E}">
        <p14:creationId xmlns:p14="http://schemas.microsoft.com/office/powerpoint/2010/main" val="2471805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DA47-70E7-4A2F-B8AD-A442E625B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Our Ocean Conference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0960D-97F5-4559-B9D9-7C706DAB5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MY" sz="3000" b="1" dirty="0"/>
              <a:t>NCC Indonesia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617145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69D2E-D762-4F38-8371-5CAC7EA5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Our Ocean Conference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40CDF-59D9-4558-9311-F23FD3FC3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MY" sz="3000" b="1" dirty="0"/>
              <a:t>Regional Secretariat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83228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2331-6414-4FF2-A8C3-F1CF49CC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MY" sz="3000" dirty="0"/>
              <a:t>Regional Secretariat’s Ocean Talk #1</a:t>
            </a:r>
            <a:endParaRPr lang="en-US" sz="3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70C6C-6639-4A0D-BBD8-D42325131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931" y="2438400"/>
            <a:ext cx="3651466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en-ID" sz="2000" dirty="0"/>
              <a:t>This Ocean Talk discussed some findings of the recent RPOA review, highlighting the continued high relevance of this important multi-national collaborative initiative and invites the audience to join development of the next Regional Plan of Action.</a:t>
            </a:r>
            <a:endParaRPr lang="en-US" sz="20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DB4E697-DF5B-4F40-B465-81C3A0359D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7690" r="20360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8290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8C9CA37-A0B8-4231-A5FC-B3F7B615F0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3" b="743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8DB158-6FF6-44CF-9323-F15555B37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17240"/>
            <a:ext cx="12191999" cy="744836"/>
          </a:xfr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1200" dirty="0">
                <a:latin typeface="+mn-lt"/>
              </a:rPr>
              <a:t>(From left to right) Jackie Thomas from WWF Coral Triangle </a:t>
            </a:r>
            <a:r>
              <a:rPr lang="en-US" sz="1200" dirty="0" err="1">
                <a:latin typeface="+mn-lt"/>
              </a:rPr>
              <a:t>Programme</a:t>
            </a:r>
            <a:r>
              <a:rPr lang="en-US" sz="1200" dirty="0">
                <a:latin typeface="+mn-lt"/>
              </a:rPr>
              <a:t>; Mr. Maruf Farid, USAID Ocean Specialist on Catch Documentation and Traceability; Dr. </a:t>
            </a:r>
            <a:r>
              <a:rPr lang="en-US" sz="1200" dirty="0" err="1">
                <a:latin typeface="+mn-lt"/>
              </a:rPr>
              <a:t>Lida</a:t>
            </a:r>
            <a:r>
              <a:rPr lang="en-US" sz="1200" dirty="0">
                <a:latin typeface="+mn-lt"/>
              </a:rPr>
              <a:t> Pet-</a:t>
            </a:r>
            <a:r>
              <a:rPr lang="en-US" sz="1200" dirty="0" err="1">
                <a:latin typeface="+mn-lt"/>
              </a:rPr>
              <a:t>Soede</a:t>
            </a:r>
            <a:r>
              <a:rPr lang="en-US" sz="1200" dirty="0">
                <a:latin typeface="+mn-lt"/>
              </a:rPr>
              <a:t>, PT Hatfield Group Marine Unit Leader; Dr. Sharifah Nora Ibrahim, CTI Regional Secretariat Deputy Executive Director; Dr. </a:t>
            </a:r>
            <a:r>
              <a:rPr lang="en-US" sz="1200" dirty="0" err="1">
                <a:latin typeface="+mn-lt"/>
              </a:rPr>
              <a:t>Nagulendran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Kangayatkarasu</a:t>
            </a:r>
            <a:r>
              <a:rPr lang="en-US" sz="1200" dirty="0">
                <a:latin typeface="+mn-lt"/>
              </a:rPr>
              <a:t>, Undersecretary of Strategic Technology and S&amp;T Application Division at MOSTI; and Prof. Dr. Ove </a:t>
            </a:r>
            <a:r>
              <a:rPr lang="en-US" sz="1200" dirty="0" err="1">
                <a:latin typeface="+mn-lt"/>
              </a:rPr>
              <a:t>Hoegh</a:t>
            </a:r>
            <a:r>
              <a:rPr lang="en-US" sz="1200" dirty="0">
                <a:latin typeface="+mn-lt"/>
              </a:rPr>
              <a:t> Guldberg, Director of the Global Change Institute at the University of Queensland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724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3B46-AC16-4244-B88E-08CA127BD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" y="629266"/>
            <a:ext cx="392270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MY" sz="3000" dirty="0"/>
              <a:t>Regional Secretariat’s Ocean Talk #2</a:t>
            </a:r>
            <a:endParaRPr lang="en-US" sz="3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B2EEC-1351-49E5-9411-ABC5993E3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7687" y="2438400"/>
            <a:ext cx="4015409" cy="3785419"/>
          </a:xfr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en-MY" sz="1800" dirty="0"/>
              <a:t>CTI-CFF conducted the second Ocean Talk on "</a:t>
            </a:r>
            <a:r>
              <a:rPr lang="en-MY" sz="1800" b="1" dirty="0"/>
              <a:t>Legacy for Coral Triangle - Towards International Recognition for Marine </a:t>
            </a:r>
            <a:r>
              <a:rPr lang="en-MY" sz="1800" b="1" dirty="0" err="1"/>
              <a:t>Megabiodiversity</a:t>
            </a:r>
            <a:r>
              <a:rPr lang="en-MY" sz="1800" b="1" dirty="0"/>
              <a:t> Area</a:t>
            </a:r>
            <a:r>
              <a:rPr lang="en-MY" sz="1800" dirty="0"/>
              <a:t>." The Ocean Talk explored how special status for selected Coral Triangle areas could contribute to both conservation of the natural world linked to responsible use and sustainable economic development.</a:t>
            </a:r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98D2ECD-FABF-4B90-86E5-E01E2DE2C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51" b="2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71379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 shot of a person&#10;&#10;Description automatically generated">
            <a:extLst>
              <a:ext uri="{FF2B5EF4-FFF2-40B4-BE49-F238E27FC236}">
                <a16:creationId xmlns:a16="http://schemas.microsoft.com/office/drawing/2014/main" id="{A562B5F0-A1A8-42E4-AD6B-EF98C05B0E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0" b="24560"/>
          <a:stretch/>
        </p:blipFill>
        <p:spPr>
          <a:xfrm>
            <a:off x="-1" y="10"/>
            <a:ext cx="12192001" cy="466692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9146D-E385-4B7B-8469-8C501DAFB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069" y="4829333"/>
            <a:ext cx="11235559" cy="1509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MY" sz="1800" dirty="0"/>
              <a:t>Speakers include </a:t>
            </a:r>
            <a:r>
              <a:rPr lang="en-MY" sz="1800" dirty="0" err="1"/>
              <a:t>Dr.</a:t>
            </a:r>
            <a:r>
              <a:rPr lang="en-MY" sz="1800" dirty="0"/>
              <a:t> Fanny </a:t>
            </a:r>
            <a:r>
              <a:rPr lang="en-MY" sz="1800" dirty="0" err="1"/>
              <a:t>Douvere</a:t>
            </a:r>
            <a:r>
              <a:rPr lang="en-MY" sz="1800" dirty="0"/>
              <a:t>, the Coordinator for World Heritage Marine Programme of UNESCO; Carl Gustaf Lundin, Director for IUCN Global Marine and Polar Programme; </a:t>
            </a:r>
            <a:r>
              <a:rPr lang="en-MY" sz="1800" dirty="0" err="1"/>
              <a:t>Dr.</a:t>
            </a:r>
            <a:r>
              <a:rPr lang="en-MY" sz="1800" dirty="0"/>
              <a:t> Vladimir </a:t>
            </a:r>
            <a:r>
              <a:rPr lang="en-MY" sz="1800" dirty="0" err="1"/>
              <a:t>Ryabinin</a:t>
            </a:r>
            <a:r>
              <a:rPr lang="en-MY" sz="1800" dirty="0"/>
              <a:t>, Executive Secretary for IOC and Assistant Director General of UNESCO; and </a:t>
            </a:r>
            <a:r>
              <a:rPr lang="en-MY" sz="1800" dirty="0" err="1"/>
              <a:t>Dr.</a:t>
            </a:r>
            <a:r>
              <a:rPr lang="en-MY" sz="1800" dirty="0"/>
              <a:t> Sharifah Nora Ibrahim, the CTI-CFF Regional Secretariat's Deputy Executive Director for Program Services who is also responsible for organizing the Ocean Talk.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71566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92F5E-D68B-46F7-941C-ED5751475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5000" dirty="0"/>
              <a:t>SOM-14 Recommendations</a:t>
            </a:r>
            <a:endParaRPr lang="en-US" sz="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DC814-3FCE-4669-ABE1-CE5E658DB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51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6DB0-95BF-400B-B5F5-D7C610D24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SOM-14 Recommendations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255DB-84C9-41DC-9136-D4E5200F5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73"/>
            <a:ext cx="10515600" cy="4957947"/>
          </a:xfrm>
        </p:spPr>
        <p:txBody>
          <a:bodyPr>
            <a:noAutofit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en-MY" sz="1300" b="1" dirty="0"/>
              <a:t>5</a:t>
            </a:r>
            <a:r>
              <a:rPr lang="en-MY" sz="1300" b="1" baseline="30000" dirty="0"/>
              <a:t>th</a:t>
            </a:r>
            <a:r>
              <a:rPr lang="en-MY" sz="1300" b="1" dirty="0"/>
              <a:t> Regional Business Forum</a:t>
            </a:r>
          </a:p>
          <a:p>
            <a:pPr marL="514350" indent="-514350" algn="just">
              <a:spcAft>
                <a:spcPts val="600"/>
              </a:spcAft>
              <a:buFont typeface="+mj-lt"/>
              <a:buAutoNum type="arabicPeriod"/>
            </a:pPr>
            <a:r>
              <a:rPr lang="en-MY" sz="1300" dirty="0"/>
              <a:t>Note on Malaysia’ withdrawal from organizing the 5</a:t>
            </a:r>
            <a:r>
              <a:rPr lang="en-MY" sz="1300" baseline="30000" dirty="0"/>
              <a:t>th</a:t>
            </a:r>
            <a:r>
              <a:rPr lang="en-MY" sz="1300" dirty="0"/>
              <a:t> Regional Business Forum (RBF);</a:t>
            </a:r>
          </a:p>
          <a:p>
            <a:pPr marL="514350" indent="-514350" algn="just">
              <a:spcAft>
                <a:spcPts val="600"/>
              </a:spcAft>
              <a:buFont typeface="+mj-lt"/>
              <a:buAutoNum type="arabicPeriod"/>
            </a:pPr>
            <a:r>
              <a:rPr lang="en-MY" sz="1300" dirty="0"/>
              <a:t>Task the RS to work with potential organizations/collaborators to redesign the RBF with the objective of attracting private organizations;</a:t>
            </a:r>
          </a:p>
          <a:p>
            <a:pPr marL="514350" indent="-514350" algn="just">
              <a:spcAft>
                <a:spcPts val="600"/>
              </a:spcAft>
              <a:buFont typeface="+mj-lt"/>
              <a:buAutoNum type="arabicPeriod"/>
            </a:pPr>
            <a:r>
              <a:rPr lang="en-MY" sz="1300" dirty="0"/>
              <a:t>Task the Regional Secretariat to plan for RBF with strong coordination with MPA WG as well as with other TWGs as relevant and Development Partners.</a:t>
            </a:r>
          </a:p>
        </p:txBody>
      </p:sp>
    </p:spTree>
    <p:extLst>
      <p:ext uri="{BB962C8B-B14F-4D97-AF65-F5344CB8AC3E}">
        <p14:creationId xmlns:p14="http://schemas.microsoft.com/office/powerpoint/2010/main" val="7878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6DB0-95BF-400B-B5F5-D7C610D24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SOM-14 Recommendations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255DB-84C9-41DC-9136-D4E5200F5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73"/>
            <a:ext cx="10515600" cy="49579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MY" sz="1600" b="1" dirty="0"/>
              <a:t>Our Ocean Conference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MY" sz="1600" dirty="0"/>
              <a:t>Appreciate the participation of the Regional Secretariat in representing CTI-CFF and CT6 countries during the OOC2018;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MY" sz="1600" dirty="0"/>
              <a:t>Acknowledge the following: </a:t>
            </a:r>
          </a:p>
          <a:p>
            <a:pPr marL="893763" lvl="2" indent="-357188" algn="just">
              <a:buFont typeface="+mj-lt"/>
              <a:buAutoNum type="alphaLcParenR"/>
            </a:pPr>
            <a:r>
              <a:rPr lang="en-MY" sz="1600" dirty="0"/>
              <a:t>Acknowledge the outcomes of the Our Oceans Conference (OOC2018) as presented by the NCC Indonesia;</a:t>
            </a:r>
          </a:p>
          <a:p>
            <a:pPr marL="893763" lvl="2" indent="-357188" algn="just">
              <a:buFont typeface="+mj-lt"/>
              <a:buAutoNum type="alphaLcParenR"/>
            </a:pPr>
            <a:r>
              <a:rPr lang="en-MY" sz="1600" dirty="0"/>
              <a:t>Acknowledge the goal of Regional Secretariat’s Ocean Talk #1 on RPOA Review findings, </a:t>
            </a:r>
            <a:r>
              <a:rPr lang="en-ID" sz="1600" dirty="0"/>
              <a:t>highlighting the continued high relevance of this important multi-national collaborative initiative; and</a:t>
            </a:r>
          </a:p>
          <a:p>
            <a:pPr marL="893763" lvl="2" indent="-357188" algn="just">
              <a:buFont typeface="+mj-lt"/>
              <a:buAutoNum type="alphaLcParenR"/>
            </a:pPr>
            <a:r>
              <a:rPr lang="en-MY" sz="1600" dirty="0"/>
              <a:t>Acknowledge the objective of Regional Secretariat’s Ocean Talk #2 on "</a:t>
            </a:r>
            <a:r>
              <a:rPr lang="en-MY" sz="1600" b="1" dirty="0"/>
              <a:t>Legacy for Coral Triangle - Towards International Recognition for Marine </a:t>
            </a:r>
            <a:r>
              <a:rPr lang="en-MY" sz="1600" b="1" dirty="0" err="1"/>
              <a:t>Megabiodiversity</a:t>
            </a:r>
            <a:r>
              <a:rPr lang="en-MY" sz="1600" b="1" dirty="0"/>
              <a:t> Area</a:t>
            </a:r>
            <a:r>
              <a:rPr lang="en-MY" sz="1600" dirty="0"/>
              <a:t>." on how special status for selected Coral Triangle areas could contribute to both conservation of the natural world linked to responsible use and sustainable economic development.</a:t>
            </a:r>
          </a:p>
          <a:p>
            <a:pPr marL="536575" lvl="1" indent="-457200" algn="just">
              <a:buFont typeface="+mj-lt"/>
              <a:buAutoNum type="arabicPeriod" startAt="3"/>
            </a:pPr>
            <a:r>
              <a:rPr lang="en-MY" sz="1600" dirty="0"/>
              <a:t>Encourage Regional Secretariat to share information on relevant events to University Partnership members through the respective NCCs.</a:t>
            </a:r>
          </a:p>
          <a:p>
            <a:pPr marL="536575" lvl="1" indent="-457200" algn="just">
              <a:buFont typeface="+mj-lt"/>
              <a:buAutoNum type="arabicPeriod" startAt="3"/>
            </a:pPr>
            <a:r>
              <a:rPr lang="en-MY" sz="1600" dirty="0"/>
              <a:t>Acknowledge CTI-CFF USD1.3mill commitment made during the OOC in Bali, Indonesia (29-30 October 2018); and</a:t>
            </a:r>
          </a:p>
          <a:p>
            <a:pPr marL="536575" lvl="1" indent="-457200" algn="just">
              <a:buFont typeface="+mj-lt"/>
              <a:buAutoNum type="arabicPeriod" startAt="3"/>
            </a:pPr>
            <a:r>
              <a:rPr lang="en-MY" sz="1600" dirty="0"/>
              <a:t>Task Regional Secretariat to prepare a Tracking Commitment Report on commitments put forward in the recent OOC2018 to the next OOC2019 (Nov 24-25, 2019).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5038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635F86D1-0799-435F-8D83-C86F0D97FA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66" y="218661"/>
            <a:ext cx="4315410" cy="61026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F66F9D-8283-49C0-A51F-BDEA02953C87}"/>
              </a:ext>
            </a:extLst>
          </p:cNvPr>
          <p:cNvSpPr txBox="1"/>
          <p:nvPr/>
        </p:nvSpPr>
        <p:spPr>
          <a:xfrm>
            <a:off x="5812342" y="1891102"/>
            <a:ext cx="46394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PH" dirty="0"/>
              <a:t>The CTI-CFF, a multilateral partnership of six countries – Indonesia, Malaysia, Papua New Guinea, the Philippines, the Solomon Islands and Timor-Leste – </a:t>
            </a:r>
            <a:r>
              <a:rPr lang="en-PH" b="1" dirty="0"/>
              <a:t>committed USD 1.3 million next year (2019) </a:t>
            </a:r>
            <a:r>
              <a:rPr lang="en-PH" dirty="0"/>
              <a:t>for the preservation and management of a healthy marine and coastal ecosystem in the face of climate change. </a:t>
            </a:r>
            <a:r>
              <a:rPr lang="en-PH" b="1" dirty="0"/>
              <a:t>The amount will be used for implementing the CTI-CFF Regional Plan of Action (RPOA), particularly  activities such as strengthening networks of marine protected areas (MPAs) and sustainable fisheries, in ensuring food security in the face of climate change.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B387B4-C5B6-4EDC-A5D1-BE9E70CD618E}"/>
              </a:ext>
            </a:extLst>
          </p:cNvPr>
          <p:cNvSpPr txBox="1"/>
          <p:nvPr/>
        </p:nvSpPr>
        <p:spPr>
          <a:xfrm>
            <a:off x="5812342" y="936995"/>
            <a:ext cx="4872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b="1" dirty="0">
                <a:latin typeface="+mj-lt"/>
              </a:rPr>
              <a:t>CTI-CFF Commitments / Pledges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9124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A74B3F69-1A8F-4205-8926-ADEA91F9C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0716"/>
            <a:ext cx="4411238" cy="6238141"/>
          </a:xfrm>
          <a:prstGeom prst="rect">
            <a:avLst/>
          </a:prstGeom>
        </p:spPr>
      </p:pic>
      <p:pic>
        <p:nvPicPr>
          <p:cNvPr id="6" name="Picture 5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4185DCD6-BC92-48E4-B581-6D9A064F73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19" y="220716"/>
            <a:ext cx="4315410" cy="610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30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3B4CB7E0-5854-42BD-A6C4-1F8B4C7A04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50" y="218661"/>
            <a:ext cx="4378665" cy="6192078"/>
          </a:xfrm>
          <a:prstGeom prst="rect">
            <a:avLst/>
          </a:prstGeom>
        </p:spPr>
      </p:pic>
      <p:pic>
        <p:nvPicPr>
          <p:cNvPr id="4" name="Picture 3" descr="A close up of a newspaper&#10;&#10;Description automatically generated">
            <a:extLst>
              <a:ext uri="{FF2B5EF4-FFF2-40B4-BE49-F238E27FC236}">
                <a16:creationId xmlns:a16="http://schemas.microsoft.com/office/drawing/2014/main" id="{9211B57A-31A1-4C47-ACC9-9EDF5883B5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73" y="218661"/>
            <a:ext cx="4411238" cy="623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728</Words>
  <Application>Microsoft Office PowerPoint</Application>
  <PresentationFormat>Widescreen</PresentationFormat>
  <Paragraphs>47</Paragraphs>
  <Slides>16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Open Sans</vt:lpstr>
      <vt:lpstr>Open Sans Extrabold</vt:lpstr>
      <vt:lpstr>Office Theme</vt:lpstr>
      <vt:lpstr>PowerPoint Presentation</vt:lpstr>
      <vt:lpstr>Outline</vt:lpstr>
      <vt:lpstr>Regional Business Forum </vt:lpstr>
      <vt:lpstr>Our Ocean Conference</vt:lpstr>
      <vt:lpstr>Our Ocean Conference</vt:lpstr>
      <vt:lpstr>Regional Secretariat’s Ocean Talk #1</vt:lpstr>
      <vt:lpstr>(From left to right) Jackie Thomas from WWF Coral Triangle Programme; Mr. Maruf Farid, USAID Ocean Specialist on Catch Documentation and Traceability; Dr. Lida Pet-Soede, PT Hatfield Group Marine Unit Leader; Dr. Sharifah Nora Ibrahim, CTI Regional Secretariat Deputy Executive Director; Dr. Nagulendran Kangayatkarasu, Undersecretary of Strategic Technology and S&amp;T Application Division at MOSTI; and Prof. Dr. Ove Hoegh Guldberg, Director of the Global Change Institute at the University of Queensland</vt:lpstr>
      <vt:lpstr>Regional Secretariat’s Ocean Talk #2</vt:lpstr>
      <vt:lpstr>PowerPoint Presentation</vt:lpstr>
      <vt:lpstr>SOM-14 Recommendations</vt:lpstr>
      <vt:lpstr>SOM-14 Recommendations</vt:lpstr>
      <vt:lpstr>SOM-14 Recommendations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Jasmin Saad</dc:creator>
  <cp:lastModifiedBy>Jasmin Saad</cp:lastModifiedBy>
  <cp:revision>45</cp:revision>
  <dcterms:created xsi:type="dcterms:W3CDTF">2018-12-05T09:14:11Z</dcterms:created>
  <dcterms:modified xsi:type="dcterms:W3CDTF">2018-12-13T13:43:29Z</dcterms:modified>
</cp:coreProperties>
</file>