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</p:sldMasterIdLst>
  <p:notesMasterIdLst>
    <p:notesMasterId r:id="rId13"/>
  </p:notesMasterIdLst>
  <p:sldIdLst>
    <p:sldId id="788" r:id="rId2"/>
    <p:sldId id="284" r:id="rId3"/>
    <p:sldId id="499" r:id="rId4"/>
    <p:sldId id="2049" r:id="rId5"/>
    <p:sldId id="907" r:id="rId6"/>
    <p:sldId id="791" r:id="rId7"/>
    <p:sldId id="258" r:id="rId8"/>
    <p:sldId id="2050" r:id="rId9"/>
    <p:sldId id="1978" r:id="rId10"/>
    <p:sldId id="792" r:id="rId11"/>
    <p:sldId id="498" r:id="rId12"/>
  </p:sldIdLst>
  <p:sldSz cx="9144000" cy="5143500" type="screen16x9"/>
  <p:notesSz cx="6858000" cy="9144000"/>
  <p:defaultTextStyle>
    <a:defPPr>
      <a:defRPr lang="en-US"/>
    </a:defPPr>
    <a:lvl1pPr algn="l" defTabSz="777875" rtl="0" eaLnBrk="0" fontAlgn="base" hangingPunct="0">
      <a:spcBef>
        <a:spcPct val="0"/>
      </a:spcBef>
      <a:spcAft>
        <a:spcPct val="0"/>
      </a:spcAft>
      <a:defRPr sz="1500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1pPr>
    <a:lvl2pPr marL="388938" indent="68263" algn="l" defTabSz="777875" rtl="0" eaLnBrk="0" fontAlgn="base" hangingPunct="0">
      <a:spcBef>
        <a:spcPct val="0"/>
      </a:spcBef>
      <a:spcAft>
        <a:spcPct val="0"/>
      </a:spcAft>
      <a:defRPr sz="1500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2pPr>
    <a:lvl3pPr marL="777875" indent="136525" algn="l" defTabSz="777875" rtl="0" eaLnBrk="0" fontAlgn="base" hangingPunct="0">
      <a:spcBef>
        <a:spcPct val="0"/>
      </a:spcBef>
      <a:spcAft>
        <a:spcPct val="0"/>
      </a:spcAft>
      <a:defRPr sz="1500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3pPr>
    <a:lvl4pPr marL="1168400" indent="203200" algn="l" defTabSz="777875" rtl="0" eaLnBrk="0" fontAlgn="base" hangingPunct="0">
      <a:spcBef>
        <a:spcPct val="0"/>
      </a:spcBef>
      <a:spcAft>
        <a:spcPct val="0"/>
      </a:spcAft>
      <a:defRPr sz="1500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4pPr>
    <a:lvl5pPr marL="1557338" indent="271463" algn="l" defTabSz="777875" rtl="0" eaLnBrk="0" fontAlgn="base" hangingPunct="0">
      <a:spcBef>
        <a:spcPct val="0"/>
      </a:spcBef>
      <a:spcAft>
        <a:spcPct val="0"/>
      </a:spcAft>
      <a:defRPr sz="1500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1500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1500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1500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1500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9000"/>
    <a:srgbClr val="FF4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3937"/>
    <p:restoredTop sz="95970"/>
  </p:normalViewPr>
  <p:slideViewPr>
    <p:cSldViewPr>
      <p:cViewPr>
        <p:scale>
          <a:sx n="142" d="100"/>
          <a:sy n="142" d="100"/>
        </p:scale>
        <p:origin x="184" y="264"/>
      </p:cViewPr>
      <p:guideLst/>
    </p:cSldViewPr>
  </p:slideViewPr>
  <p:outlineViewPr>
    <p:cViewPr>
      <p:scale>
        <a:sx n="33" d="100"/>
        <a:sy n="33" d="100"/>
      </p:scale>
      <p:origin x="0" y="103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1315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49D9E02-C834-BD4F-86F6-C0B07E0BEF7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779015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DA6D769-A355-804F-9990-5ED4977BB85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314C278C-43D0-234C-A2D4-E1BF5522F6F1}" type="datetimeFigureOut">
              <a:rPr lang="en-US" altLang="en-US"/>
              <a:pPr>
                <a:defRPr/>
              </a:pPr>
              <a:t>11/8/22</a:t>
            </a:fld>
            <a:endParaRPr lang="en-US" alt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19CA95A7-62BC-AB46-ADF8-5F7F9CE5581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DD24200D-8F6F-E844-81FD-860C973BC4B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69F0A6-06D8-624F-A52D-AF2AF177E2C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779015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7A6A1F-C10F-A646-84C6-96AEDC300C7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F1956596-A0F6-7E40-81F5-CD09F3ADBE9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777875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388938" algn="l" defTabSz="777875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777875" algn="l" defTabSz="777875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168400" algn="l" defTabSz="777875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557338" algn="l" defTabSz="777875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1947542" algn="l" defTabSz="77901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337047" algn="l" defTabSz="77901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726556" algn="l" defTabSz="77901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3116064" algn="l" defTabSz="77901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Slide Image Placeholder 1">
            <a:extLst>
              <a:ext uri="{FF2B5EF4-FFF2-40B4-BE49-F238E27FC236}">
                <a16:creationId xmlns:a16="http://schemas.microsoft.com/office/drawing/2014/main" id="{9BB93B96-BFB9-A24A-8847-A4391FF1A67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8" name="Notes Placeholder 2">
            <a:extLst>
              <a:ext uri="{FF2B5EF4-FFF2-40B4-BE49-F238E27FC236}">
                <a16:creationId xmlns:a16="http://schemas.microsoft.com/office/drawing/2014/main" id="{250DB130-2108-5247-B8DF-272D15DE7A6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9219" name="Slide Number Placeholder 3">
            <a:extLst>
              <a:ext uri="{FF2B5EF4-FFF2-40B4-BE49-F238E27FC236}">
                <a16:creationId xmlns:a16="http://schemas.microsoft.com/office/drawing/2014/main" id="{5D9CE24F-D83E-664E-8C10-6DC123C31A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777875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777875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777875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777875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DBD1168B-4286-D644-9EC7-C49A894718FC}" type="slidenum">
              <a:rPr lang="en-US" altLang="en-US" sz="1200" smtClean="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1</a:t>
            </a:fld>
            <a:endParaRPr lang="en-US" altLang="en-US" sz="120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9" name="Google Shape;129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SG"/>
              <a:t>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970180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4">
            <a:extLst>
              <a:ext uri="{FF2B5EF4-FFF2-40B4-BE49-F238E27FC236}">
                <a16:creationId xmlns:a16="http://schemas.microsoft.com/office/drawing/2014/main" id="{1E440CB3-7B7D-744E-A8BA-1953BE75FB1F}"/>
              </a:ext>
            </a:extLst>
          </p:cNvPr>
          <p:cNvSpPr/>
          <p:nvPr userDrawn="1"/>
        </p:nvSpPr>
        <p:spPr>
          <a:xfrm>
            <a:off x="0" y="0"/>
            <a:ext cx="100013" cy="5164138"/>
          </a:xfrm>
          <a:prstGeom prst="rect">
            <a:avLst/>
          </a:prstGeom>
          <a:solidFill>
            <a:srgbClr val="F681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264" tIns="35631" rIns="71264" bIns="35631" anchor="ctr"/>
          <a:lstStyle/>
          <a:p>
            <a:pPr algn="ctr" defTabSz="77901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de-CH" dirty="0">
              <a:solidFill>
                <a:srgbClr val="01BC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3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895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790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685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580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475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3370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7265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1160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FA81902-89D8-8446-A766-8FBDB9E67D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4762D6-DEC3-A84D-9F57-19B3B5D9B7FB}" type="datetimeFigureOut">
              <a:rPr lang="en-US" altLang="en-US"/>
              <a:pPr>
                <a:defRPr/>
              </a:pPr>
              <a:t>11/8/22</a:t>
            </a:fld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512BDE3-84AD-044E-9CD3-AE3C3CB98D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504B399-B624-7349-8401-E00127A0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FD536B-8108-E14C-AAE9-621AB4DB01C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039183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4">
            <a:extLst>
              <a:ext uri="{FF2B5EF4-FFF2-40B4-BE49-F238E27FC236}">
                <a16:creationId xmlns:a16="http://schemas.microsoft.com/office/drawing/2014/main" id="{EDEB5172-9C81-3049-90DA-FEFDC2C5376A}"/>
              </a:ext>
            </a:extLst>
          </p:cNvPr>
          <p:cNvSpPr/>
          <p:nvPr userDrawn="1"/>
        </p:nvSpPr>
        <p:spPr>
          <a:xfrm>
            <a:off x="0" y="0"/>
            <a:ext cx="100013" cy="5164138"/>
          </a:xfrm>
          <a:prstGeom prst="rect">
            <a:avLst/>
          </a:prstGeom>
          <a:solidFill>
            <a:srgbClr val="F681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264" tIns="35631" rIns="71264" bIns="35631" anchor="ctr"/>
          <a:lstStyle/>
          <a:p>
            <a:pPr algn="ctr" defTabSz="77901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de-CH" dirty="0">
              <a:solidFill>
                <a:srgbClr val="01BC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AEBEC62-EDA4-F14B-A8E8-70951B4F8D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8BAE25-2014-444F-BE3A-C8E255173AB3}" type="datetimeFigureOut">
              <a:rPr lang="en-US" altLang="en-US"/>
              <a:pPr>
                <a:defRPr/>
              </a:pPr>
              <a:t>11/8/22</a:t>
            </a:fld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2A3BD18-11F1-E547-A294-3FEFDEFC93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D845A2B-EDB1-964E-B0EA-CB5B5D396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774CD4-F307-9C4A-B86E-80E68CE7B12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539675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4">
            <a:extLst>
              <a:ext uri="{FF2B5EF4-FFF2-40B4-BE49-F238E27FC236}">
                <a16:creationId xmlns:a16="http://schemas.microsoft.com/office/drawing/2014/main" id="{7D58D252-3A00-F540-AFD0-7FFC3CE057DC}"/>
              </a:ext>
            </a:extLst>
          </p:cNvPr>
          <p:cNvSpPr/>
          <p:nvPr userDrawn="1"/>
        </p:nvSpPr>
        <p:spPr>
          <a:xfrm>
            <a:off x="0" y="0"/>
            <a:ext cx="100013" cy="5143500"/>
          </a:xfrm>
          <a:prstGeom prst="rect">
            <a:avLst/>
          </a:prstGeom>
          <a:solidFill>
            <a:srgbClr val="F681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anchor="ctr"/>
          <a:lstStyle/>
          <a:p>
            <a:pPr algn="ctr" defTabSz="77901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de-CH">
              <a:solidFill>
                <a:srgbClr val="01BCFF"/>
              </a:solidFill>
            </a:endParaRPr>
          </a:p>
        </p:txBody>
      </p:sp>
      <p:pic>
        <p:nvPicPr>
          <p:cNvPr id="4" name="Picture 9" descr="Screen Shot 2017-12-22 at 11.38.47 AM.png">
            <a:extLst>
              <a:ext uri="{FF2B5EF4-FFF2-40B4-BE49-F238E27FC236}">
                <a16:creationId xmlns:a16="http://schemas.microsoft.com/office/drawing/2014/main" id="{2B882B0C-DF68-7548-B1C7-B8E47E7E218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80225" y="26988"/>
            <a:ext cx="222885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80914" y="1370299"/>
            <a:ext cx="7886700" cy="994172"/>
          </a:xfrm>
        </p:spPr>
        <p:txBody>
          <a:bodyPr/>
          <a:lstStyle>
            <a:lvl1pPr algn="ctr">
              <a:defRPr b="0" i="0" baseline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de-CH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76FDEB2-C44C-6241-B366-B69F313DA48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691188" y="4759325"/>
            <a:ext cx="3086100" cy="273050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r>
              <a:rPr lang="de-CH"/>
              <a:t>Michaela Felber, March 2015</a:t>
            </a:r>
          </a:p>
        </p:txBody>
      </p:sp>
    </p:spTree>
    <p:extLst>
      <p:ext uri="{BB962C8B-B14F-4D97-AF65-F5344CB8AC3E}">
        <p14:creationId xmlns:p14="http://schemas.microsoft.com/office/powerpoint/2010/main" val="2385075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ADFF5E22-9265-6E49-A0FE-8AEEAEB5414D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7901" tIns="38950" rIns="77901" bIns="389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203B47FF-7E70-274E-8FEE-6098C384500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7901" tIns="38950" rIns="77901" bIns="389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0D0AA8-4D4F-1642-877F-9575E210B7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77901" tIns="38950" rIns="77901" bIns="3895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FB876CE3-FE67-544C-94D5-CDC0FB575F95}" type="datetimeFigureOut">
              <a:rPr lang="en-US" altLang="en-US"/>
              <a:pPr>
                <a:defRPr/>
              </a:pPr>
              <a:t>11/8/22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91A6BA-08D3-E34B-856E-4EF17D76FC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77901" tIns="38950" rIns="77901" bIns="38950" rtlCol="0" anchor="ctr"/>
          <a:lstStyle>
            <a:lvl1pPr algn="ctr" defTabSz="779015" eaLnBrk="1" fontAlgn="auto" hangingPunct="1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A65581-05DE-D248-A2EE-4311669C85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77901" tIns="38950" rIns="77901" bIns="3895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BBC146C4-117E-4C46-9F49-2299940BF8F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pic>
        <p:nvPicPr>
          <p:cNvPr id="1031" name="Picture 7" descr="Coral Triangle Center New Logo - small tagline.jpg">
            <a:extLst>
              <a:ext uri="{FF2B5EF4-FFF2-40B4-BE49-F238E27FC236}">
                <a16:creationId xmlns:a16="http://schemas.microsoft.com/office/drawing/2014/main" id="{C9FA742D-E8B1-0D44-B12D-A4E3F1C5FC8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12088" y="104775"/>
            <a:ext cx="1223962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48" r:id="rId1"/>
    <p:sldLayoutId id="2147483949" r:id="rId2"/>
    <p:sldLayoutId id="2147483954" r:id="rId3"/>
  </p:sldLayoutIdLst>
  <p:txStyles>
    <p:titleStyle>
      <a:lvl1pPr algn="ctr" defTabSz="777875" rtl="0" eaLnBrk="1" fontAlgn="base" hangingPunct="1">
        <a:spcBef>
          <a:spcPct val="0"/>
        </a:spcBef>
        <a:spcAft>
          <a:spcPct val="0"/>
        </a:spcAft>
        <a:defRPr sz="37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777875" rtl="0" eaLnBrk="1" fontAlgn="base" hangingPunct="1"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777875" rtl="0" eaLnBrk="1" fontAlgn="base" hangingPunct="1"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777875" rtl="0" eaLnBrk="1" fontAlgn="base" hangingPunct="1"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777875" rtl="0" eaLnBrk="1" fontAlgn="base" hangingPunct="1"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defTabSz="777875" rtl="0" eaLnBrk="1" fontAlgn="base" hangingPunct="1"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777875" rtl="0" eaLnBrk="1" fontAlgn="base" hangingPunct="1"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777875" rtl="0" eaLnBrk="1" fontAlgn="base" hangingPunct="1"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777875" rtl="0" eaLnBrk="1" fontAlgn="base" hangingPunct="1"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292100" indent="-292100" algn="l" defTabSz="77787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31825" indent="-242888" algn="l" defTabSz="77787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973138" indent="-193675" algn="l" defTabSz="77787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362075" indent="-193675" algn="l" defTabSz="77787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7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1752600" indent="-193675" algn="l" defTabSz="77787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7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142293" indent="-194756" algn="l" defTabSz="779015" rtl="0" eaLnBrk="1" latinLnBrk="0" hangingPunct="1">
        <a:spcBef>
          <a:spcPct val="20000"/>
        </a:spcBef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31803" indent="-194756" algn="l" defTabSz="779015" rtl="0" eaLnBrk="1" latinLnBrk="0" hangingPunct="1">
        <a:spcBef>
          <a:spcPct val="20000"/>
        </a:spcBef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2921310" indent="-194756" algn="l" defTabSz="779015" rtl="0" eaLnBrk="1" latinLnBrk="0" hangingPunct="1">
        <a:spcBef>
          <a:spcPct val="20000"/>
        </a:spcBef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310818" indent="-194756" algn="l" defTabSz="779015" rtl="0" eaLnBrk="1" latinLnBrk="0" hangingPunct="1">
        <a:spcBef>
          <a:spcPct val="20000"/>
        </a:spcBef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9015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9510" algn="l" defTabSz="779015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79015" algn="l" defTabSz="779015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68525" algn="l" defTabSz="779015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58032" algn="l" defTabSz="779015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47542" algn="l" defTabSz="779015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337047" algn="l" defTabSz="779015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726556" algn="l" defTabSz="779015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116064" algn="l" defTabSz="779015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0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5.png"/><Relationship Id="rId4" Type="http://schemas.openxmlformats.org/officeDocument/2006/relationships/image" Target="../media/image34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7" Type="http://schemas.openxmlformats.org/officeDocument/2006/relationships/image" Target="../media/image42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jpeg"/><Relationship Id="rId4" Type="http://schemas.openxmlformats.org/officeDocument/2006/relationships/image" Target="../media/image4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4801364F-EBD2-0769-6F37-AFD653C221A8}"/>
              </a:ext>
            </a:extLst>
          </p:cNvPr>
          <p:cNvSpPr txBox="1"/>
          <p:nvPr/>
        </p:nvSpPr>
        <p:spPr>
          <a:xfrm>
            <a:off x="-20369" y="0"/>
            <a:ext cx="2360122" cy="113159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4EAF15F-493E-3326-02A6-E31B6C9E6751}"/>
              </a:ext>
            </a:extLst>
          </p:cNvPr>
          <p:cNvSpPr txBox="1"/>
          <p:nvPr/>
        </p:nvSpPr>
        <p:spPr>
          <a:xfrm>
            <a:off x="7340364" y="22961"/>
            <a:ext cx="1764701" cy="81146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cxnSp>
        <p:nvCxnSpPr>
          <p:cNvPr id="107" name="Straight Arrow Connector 106">
            <a:extLst>
              <a:ext uri="{FF2B5EF4-FFF2-40B4-BE49-F238E27FC236}">
                <a16:creationId xmlns:a16="http://schemas.microsoft.com/office/drawing/2014/main" id="{A87955BE-A5A8-214F-AC01-9AD8632B154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534150" y="1657350"/>
            <a:ext cx="0" cy="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</p:spPr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4A244BCF-06C0-8D39-19C9-5EB7ED904E7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0370" y="793710"/>
            <a:ext cx="9086473" cy="4349790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1005CF23-CA7E-5742-B670-E9BE8157D2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0893" y="2711453"/>
            <a:ext cx="7542213" cy="574675"/>
          </a:xfrm>
        </p:spPr>
        <p:txBody>
          <a:bodyPr rtlCol="0">
            <a:noAutofit/>
          </a:bodyPr>
          <a:lstStyle/>
          <a:p>
            <a:pPr defTabSz="779015" eaLnBrk="1" fontAlgn="auto" hangingPunct="1">
              <a:spcAft>
                <a:spcPts val="0"/>
              </a:spcAft>
              <a:defRPr/>
            </a:pPr>
            <a:r>
              <a:rPr lang="id-ID" sz="2800" dirty="0">
                <a:solidFill>
                  <a:schemeClr val="bg1"/>
                </a:solidFill>
                <a:latin typeface="+mn-lt"/>
                <a:ea typeface="+mj-ea"/>
                <a:cs typeface="Calibri" panose="020F0502020204030204" pitchFamily="34" charset="0"/>
              </a:rPr>
              <a:t>PARTNER UPDATE</a:t>
            </a:r>
            <a:br>
              <a:rPr lang="id-ID" sz="2800" dirty="0">
                <a:solidFill>
                  <a:schemeClr val="bg1"/>
                </a:solidFill>
                <a:latin typeface="+mn-lt"/>
                <a:ea typeface="+mj-ea"/>
                <a:cs typeface="Calibri" panose="020F0502020204030204" pitchFamily="34" charset="0"/>
              </a:rPr>
            </a:br>
            <a:r>
              <a:rPr lang="id-ID" sz="2800" dirty="0">
                <a:solidFill>
                  <a:schemeClr val="bg1"/>
                </a:solidFill>
                <a:latin typeface="+mn-lt"/>
                <a:ea typeface="+mj-ea"/>
                <a:cs typeface="Calibri" panose="020F0502020204030204" pitchFamily="34" charset="0"/>
              </a:rPr>
              <a:t>CORAL TRIANGLE CENTER</a:t>
            </a:r>
            <a:br>
              <a:rPr lang="id-ID" sz="2800" dirty="0">
                <a:solidFill>
                  <a:schemeClr val="bg1"/>
                </a:solidFill>
                <a:latin typeface="+mn-lt"/>
                <a:ea typeface="+mj-ea"/>
                <a:cs typeface="Calibri" panose="020F0502020204030204" pitchFamily="34" charset="0"/>
              </a:rPr>
            </a:br>
            <a:r>
              <a:rPr lang="id-ID" sz="1500" dirty="0">
                <a:solidFill>
                  <a:schemeClr val="bg1"/>
                </a:solidFill>
                <a:latin typeface="+mn-lt"/>
                <a:ea typeface="+mj-ea"/>
                <a:cs typeface="Calibri" panose="020F0502020204030204" pitchFamily="34" charset="0"/>
              </a:rPr>
              <a:t>DECEMBER 2021-OCTOBER 2022</a:t>
            </a:r>
            <a:br>
              <a:rPr lang="id-ID" sz="1500" dirty="0">
                <a:solidFill>
                  <a:schemeClr val="bg1"/>
                </a:solidFill>
                <a:latin typeface="+mn-lt"/>
                <a:ea typeface="+mj-ea"/>
                <a:cs typeface="Calibri" panose="020F0502020204030204" pitchFamily="34" charset="0"/>
              </a:rPr>
            </a:br>
            <a:endParaRPr lang="id-ID" sz="1500" dirty="0">
              <a:solidFill>
                <a:schemeClr val="bg1"/>
              </a:solidFill>
              <a:latin typeface="+mn-lt"/>
              <a:ea typeface="+mj-ea"/>
              <a:cs typeface="Calibri" panose="020F0502020204030204" pitchFamily="34" charset="0"/>
            </a:endParaRPr>
          </a:p>
        </p:txBody>
      </p:sp>
      <p:pic>
        <p:nvPicPr>
          <p:cNvPr id="3" name="Google Shape;107;p1" descr="Screen Shot 2017-12-22 at 11.38.47 AM.png">
            <a:extLst>
              <a:ext uri="{FF2B5EF4-FFF2-40B4-BE49-F238E27FC236}">
                <a16:creationId xmlns:a16="http://schemas.microsoft.com/office/drawing/2014/main" id="{11B7601C-D48D-1742-60D0-F1A68F5CB66A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80355" y="71710"/>
            <a:ext cx="1764701" cy="71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8FA1B7E-6DFA-F204-C500-209F68B2AF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03648" y="195486"/>
            <a:ext cx="3581400" cy="558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6"/>
          <p:cNvSpPr txBox="1">
            <a:spLocks noGrp="1"/>
          </p:cNvSpPr>
          <p:nvPr>
            <p:ph type="title"/>
          </p:nvPr>
        </p:nvSpPr>
        <p:spPr>
          <a:xfrm>
            <a:off x="95492" y="100330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69" tIns="34275" rIns="68569" bIns="34275" numCol="1" rtlCol="0" anchor="ctr" anchorCtr="0" compatLnSpc="1">
            <a:prstTxWarp prst="textNoShape">
              <a:avLst/>
            </a:prstTxWarp>
            <a:normAutofit/>
          </a:bodyPr>
          <a:lstStyle/>
          <a:p>
            <a:pPr lvl="0" algn="l">
              <a:buClr>
                <a:srgbClr val="323F4F"/>
              </a:buClr>
              <a:buSzPts val="4400"/>
            </a:pPr>
            <a:r>
              <a:rPr lang="en-SG" sz="2100" b="0" dirty="0">
                <a:solidFill>
                  <a:schemeClr val="tx1"/>
                </a:solidFill>
              </a:rPr>
              <a:t>CTI-CFF CAPACITY BUILDING  STOCK-TAKE</a:t>
            </a:r>
          </a:p>
        </p:txBody>
      </p:sp>
      <p:pic>
        <p:nvPicPr>
          <p:cNvPr id="134" name="Google Shape;134;p6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493" y="4671881"/>
            <a:ext cx="2437420" cy="4324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014211" y="0"/>
            <a:ext cx="2134553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677B8CD-34D5-C246-920C-26A56E63830D}"/>
              </a:ext>
            </a:extLst>
          </p:cNvPr>
          <p:cNvSpPr txBox="1">
            <a:spLocks/>
          </p:cNvSpPr>
          <p:nvPr/>
        </p:nvSpPr>
        <p:spPr>
          <a:xfrm>
            <a:off x="238541" y="1292253"/>
            <a:ext cx="3208997" cy="3258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285743" indent="-285743">
              <a:spcBef>
                <a:spcPts val="0"/>
              </a:spcBef>
              <a:buFontTx/>
              <a:buChar char="-"/>
            </a:pPr>
            <a:r>
              <a:rPr lang="en-ID" sz="1500" dirty="0">
                <a:latin typeface="Calibri" panose="020F0502020204030204" pitchFamily="34" charset="0"/>
                <a:ea typeface="Calibri" panose="020F0502020204030204" pitchFamily="34" charset="0"/>
              </a:rPr>
              <a:t>Produce an overview of the work being done by capacity providers throughout the CT to support marine managed areas [MMAs], including MPAs, LMMAs, OECMs and other marine and coastal priority conservation areas.</a:t>
            </a:r>
          </a:p>
          <a:p>
            <a:pPr marL="285743" indent="-285743">
              <a:spcBef>
                <a:spcPts val="0"/>
              </a:spcBef>
              <a:buFontTx/>
              <a:buChar char="-"/>
            </a:pPr>
            <a:endParaRPr lang="en-ID" sz="15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85743" indent="-285743">
              <a:spcBef>
                <a:spcPts val="0"/>
              </a:spcBef>
              <a:buFontTx/>
              <a:buChar char="-"/>
            </a:pPr>
            <a:r>
              <a:rPr lang="en-ID" sz="1500" dirty="0">
                <a:latin typeface="Calibri" panose="020F0502020204030204" pitchFamily="34" charset="0"/>
                <a:ea typeface="Calibri" panose="020F0502020204030204" pitchFamily="34" charset="0"/>
              </a:rPr>
              <a:t>Produce an analytical report that can form the basis for </a:t>
            </a:r>
            <a:r>
              <a:rPr lang="en-US" sz="1500" dirty="0">
                <a:latin typeface="Calibri" panose="020F0502020204030204" pitchFamily="34" charset="0"/>
                <a:ea typeface="Calibri" panose="020F0502020204030204" pitchFamily="34" charset="0"/>
              </a:rPr>
              <a:t>the development of a 10-year road map to complement the </a:t>
            </a:r>
            <a:r>
              <a:rPr lang="en-US" sz="1500" dirty="0" err="1">
                <a:latin typeface="Calibri" panose="020F0502020204030204" pitchFamily="34" charset="0"/>
                <a:ea typeface="Calibri" panose="020F0502020204030204" pitchFamily="34" charset="0"/>
              </a:rPr>
              <a:t>RPoA</a:t>
            </a:r>
            <a:r>
              <a:rPr lang="en-US" sz="1500" dirty="0">
                <a:latin typeface="Calibri" panose="020F0502020204030204" pitchFamily="34" charset="0"/>
                <a:ea typeface="Calibri" panose="020F0502020204030204" pitchFamily="34" charset="0"/>
              </a:rPr>
              <a:t> in building the human capital required to meet 30x30 targets. </a:t>
            </a:r>
          </a:p>
          <a:p>
            <a:pPr marL="0" indent="0">
              <a:spcBef>
                <a:spcPts val="0"/>
              </a:spcBef>
              <a:buNone/>
            </a:pPr>
            <a:endParaRPr lang="en-US" sz="18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ID" sz="1350" dirty="0">
              <a:latin typeface="Calibri" panose="020F0502020204030204" pitchFamily="34" charset="0"/>
              <a:ea typeface="Times New Roman" panose="02020603050405020304" pitchFamily="18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D1ED2E6-95B8-B142-9363-14BE1DF2C51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651237" y="1479111"/>
            <a:ext cx="3117975" cy="280816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805723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164B309-E733-FA2E-827D-516713859909}"/>
              </a:ext>
            </a:extLst>
          </p:cNvPr>
          <p:cNvSpPr txBox="1">
            <a:spLocks/>
          </p:cNvSpPr>
          <p:nvPr/>
        </p:nvSpPr>
        <p:spPr bwMode="auto">
          <a:xfrm>
            <a:off x="179512" y="-20538"/>
            <a:ext cx="8263830" cy="994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7901" tIns="38950" rIns="77901" bIns="38950" numCol="1" anchor="ctr" anchorCtr="0" compatLnSpc="1">
            <a:prstTxWarp prst="textNoShape">
              <a:avLst/>
            </a:prstTxWarp>
            <a:normAutofit/>
          </a:bodyPr>
          <a:lstStyle>
            <a:lvl1pPr algn="ctr" defTabSz="777875" rtl="0" eaLnBrk="1" fontAlgn="base" hangingPunct="1">
              <a:spcBef>
                <a:spcPct val="0"/>
              </a:spcBef>
              <a:spcAft>
                <a:spcPct val="0"/>
              </a:spcAft>
              <a:defRPr sz="37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777875" rtl="0" eaLnBrk="1" fontAlgn="base" hangingPunct="1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777875" rtl="0" eaLnBrk="1" fontAlgn="base" hangingPunct="1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777875" rtl="0" eaLnBrk="1" fontAlgn="base" hangingPunct="1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777875" rtl="0" eaLnBrk="1" fontAlgn="base" hangingPunct="1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777875" rtl="0" eaLnBrk="1" fontAlgn="base" hangingPunct="1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777875" rtl="0" eaLnBrk="1" fontAlgn="base" hangingPunct="1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777875" rtl="0" eaLnBrk="1" fontAlgn="base" hangingPunct="1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777875" rtl="0" eaLnBrk="1" fontAlgn="base" hangingPunct="1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algn="l"/>
            <a:r>
              <a:rPr lang="en-US" sz="2000" dirty="0">
                <a:latin typeface="+mn-lt"/>
              </a:rPr>
              <a:t>CTI-CFF CAPACITY BUILDING ROADMAP DEVELOPMENT</a:t>
            </a:r>
          </a:p>
          <a:p>
            <a:pPr algn="l"/>
            <a:r>
              <a:rPr lang="en-US" sz="2000" dirty="0">
                <a:latin typeface="+mn-lt"/>
              </a:rPr>
              <a:t>&amp; PARTNER MEETINGS </a:t>
            </a:r>
            <a:br>
              <a:rPr lang="en-US" sz="2000" dirty="0">
                <a:latin typeface="+mn-lt"/>
              </a:rPr>
            </a:br>
            <a:r>
              <a:rPr lang="en-US" sz="1500" dirty="0">
                <a:latin typeface="+mn-lt"/>
              </a:rPr>
              <a:t>CTC CENTER FOR MARINE CONSERVATION, SANUR, BALI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8D053FA-6E51-716A-3B5A-546672FE2221}"/>
              </a:ext>
            </a:extLst>
          </p:cNvPr>
          <p:cNvSpPr txBox="1"/>
          <p:nvPr/>
        </p:nvSpPr>
        <p:spPr>
          <a:xfrm>
            <a:off x="251520" y="4613620"/>
            <a:ext cx="2447568" cy="32316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DECEMBER 2021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BCF367E-3EF9-78C5-DC77-46B476A9BE38}"/>
              </a:ext>
            </a:extLst>
          </p:cNvPr>
          <p:cNvSpPr txBox="1"/>
          <p:nvPr/>
        </p:nvSpPr>
        <p:spPr>
          <a:xfrm>
            <a:off x="3203848" y="4613620"/>
            <a:ext cx="5112568" cy="32316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MAY  2022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0E26514-1F9C-11A6-AF73-42DE830FF9A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04551" y="2721018"/>
            <a:ext cx="2447569" cy="163128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531BAD0-C061-7BDC-51AF-7EB6152C666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03848" y="987574"/>
            <a:ext cx="2447569" cy="163186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C46A506-7EE9-F2B0-B136-E8CD655723F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84168" y="949270"/>
            <a:ext cx="2232248" cy="167418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5D9AF4B-5424-0DD7-4211-F93E7787A8A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53398" y="2721018"/>
            <a:ext cx="2263017" cy="167418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46EF890-D79B-6290-BE7F-3F5A6EB4D23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2308" y="960763"/>
            <a:ext cx="2568790" cy="1680486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9D0E2E6A-6F9F-6138-9007-7DE2AD8E0FA0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454" y="2765915"/>
            <a:ext cx="2568790" cy="1617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4643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68C97AD-C04D-AB18-8CA3-A7AAD5BEE76E}"/>
              </a:ext>
            </a:extLst>
          </p:cNvPr>
          <p:cNvSpPr txBox="1"/>
          <p:nvPr/>
        </p:nvSpPr>
        <p:spPr>
          <a:xfrm>
            <a:off x="103401" y="170216"/>
            <a:ext cx="46716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INTERNATIONAL ENGAGEMENT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52CE588-65FE-1506-D7BC-736BDF5D67A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2359" y="1059582"/>
            <a:ext cx="2101796" cy="140387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0FFB4FC-3110-CC2D-EC3D-2B42642E060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73274" y="1070267"/>
            <a:ext cx="2207611" cy="140332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60E8047-F92A-946E-6596-59781405BDF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801"/>
          <a:stretch/>
        </p:blipFill>
        <p:spPr>
          <a:xfrm>
            <a:off x="5124458" y="1049642"/>
            <a:ext cx="1960940" cy="14247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58BC586-DBD9-7D67-EADF-AB57A14F50D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3549" y="2619658"/>
            <a:ext cx="1869178" cy="140188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A8F8AFC-8FE2-D92A-3842-453E4D6CB29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95736" y="2636558"/>
            <a:ext cx="1567103" cy="143646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65A830C-06A8-B366-B221-771344221CF2}"/>
              </a:ext>
            </a:extLst>
          </p:cNvPr>
          <p:cNvSpPr txBox="1"/>
          <p:nvPr/>
        </p:nvSpPr>
        <p:spPr>
          <a:xfrm>
            <a:off x="4139952" y="2764713"/>
            <a:ext cx="467160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Plenary Panel Discussion: </a:t>
            </a:r>
            <a:r>
              <a:rPr lang="en-US" sz="1200" dirty="0"/>
              <a:t>Regional Transboundary Conservation</a:t>
            </a:r>
          </a:p>
          <a:p>
            <a:r>
              <a:rPr lang="en-US" sz="1200" dirty="0"/>
              <a:t>The Coral Triangle Initiative: Successes, Issues &amp; Challenges by </a:t>
            </a:r>
            <a:br>
              <a:rPr lang="en-US" sz="1200" dirty="0"/>
            </a:br>
            <a:r>
              <a:rPr lang="en-US" sz="1200" dirty="0" err="1"/>
              <a:t>Rili</a:t>
            </a:r>
            <a:r>
              <a:rPr lang="en-US" sz="1200" dirty="0"/>
              <a:t> </a:t>
            </a:r>
            <a:r>
              <a:rPr lang="en-US" sz="1200" dirty="0" err="1"/>
              <a:t>Djohani</a:t>
            </a:r>
            <a:r>
              <a:rPr lang="en-US" sz="1200" dirty="0"/>
              <a:t>, CTC Executive Director</a:t>
            </a:r>
          </a:p>
          <a:p>
            <a:endParaRPr lang="en-US" sz="1200" dirty="0"/>
          </a:p>
          <a:p>
            <a:r>
              <a:rPr lang="en-US" sz="1200" dirty="0"/>
              <a:t>Session Presentations</a:t>
            </a:r>
          </a:p>
          <a:p>
            <a:r>
              <a:rPr lang="en-ID" sz="1200" b="1" dirty="0">
                <a:latin typeface="+mn-lt"/>
              </a:rPr>
              <a:t>Capacity Building Assessment  in the Coral Triangle: Results and Opportunities , </a:t>
            </a:r>
            <a:r>
              <a:rPr lang="en-US" sz="1200" dirty="0"/>
              <a:t>by  </a:t>
            </a:r>
            <a:r>
              <a:rPr lang="en-US" sz="1200" dirty="0" err="1"/>
              <a:t>Rili</a:t>
            </a:r>
            <a:r>
              <a:rPr lang="en-US" sz="1200" dirty="0"/>
              <a:t> </a:t>
            </a:r>
            <a:r>
              <a:rPr lang="en-US" sz="1200" dirty="0" err="1"/>
              <a:t>Djohani</a:t>
            </a:r>
            <a:r>
              <a:rPr lang="en-US" sz="1200" dirty="0"/>
              <a:t>, CTC Executive Director</a:t>
            </a:r>
          </a:p>
          <a:p>
            <a:endParaRPr lang="en-US" sz="1200" dirty="0"/>
          </a:p>
          <a:p>
            <a:r>
              <a:rPr lang="en-US" sz="1200" b="1" dirty="0">
                <a:latin typeface="Calibri" panose="020F0502020204030204" pitchFamily="34" charset="0"/>
                <a:cs typeface="Calibri" panose="020F0502020204030204" pitchFamily="34" charset="0"/>
              </a:rPr>
              <a:t>Strengthening Management Effectiveness  in Nusa </a:t>
            </a:r>
            <a:r>
              <a:rPr lang="en-US" sz="1200" b="1" dirty="0" err="1">
                <a:latin typeface="Calibri" panose="020F0502020204030204" pitchFamily="34" charset="0"/>
                <a:cs typeface="Calibri" panose="020F0502020204030204" pitchFamily="34" charset="0"/>
              </a:rPr>
              <a:t>Penida</a:t>
            </a:r>
            <a:r>
              <a:rPr lang="en-US" sz="1200" b="1" dirty="0">
                <a:latin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en-US" sz="1200" b="1" dirty="0" err="1">
                <a:latin typeface="Calibri" panose="020F0502020204030204" pitchFamily="34" charset="0"/>
                <a:cs typeface="Calibri" panose="020F0502020204030204" pitchFamily="34" charset="0"/>
              </a:rPr>
              <a:t>Atauro</a:t>
            </a:r>
            <a:r>
              <a:rPr lang="en-US" sz="1200" b="1" dirty="0">
                <a:latin typeface="Calibri" panose="020F0502020204030204" pitchFamily="34" charset="0"/>
                <a:cs typeface="Calibri" panose="020F0502020204030204" pitchFamily="34" charset="0"/>
              </a:rPr>
              <a:t> Island MPAs in the Lesser </a:t>
            </a:r>
            <a:r>
              <a:rPr lang="en-US" sz="1200" b="1" dirty="0" err="1">
                <a:latin typeface="Calibri" panose="020F0502020204030204" pitchFamily="34" charset="0"/>
                <a:cs typeface="Calibri" panose="020F0502020204030204" pitchFamily="34" charset="0"/>
              </a:rPr>
              <a:t>Sunda</a:t>
            </a:r>
            <a:r>
              <a:rPr lang="en-US" sz="12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Seascape by </a:t>
            </a:r>
            <a:r>
              <a:rPr lang="en-US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Marthen</a:t>
            </a: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 Welly, CTC Marine  Conservation Adviser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BDBE773-F8C1-A65B-4800-7D07CCD4872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48064" y="100146"/>
            <a:ext cx="1567103" cy="813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1535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D3E092F-1110-C326-A773-C0FE6D9285D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3357" y="170216"/>
            <a:ext cx="2141278" cy="71119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F0FBDD1-AEB5-D6F9-5BF8-43E10B149D5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49386" y="1339788"/>
            <a:ext cx="2490458" cy="141691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621600D-E7FB-F9CB-3C14-150AB9C6943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62449" y="1339788"/>
            <a:ext cx="1889213" cy="141691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1DC38B4-8AC8-9BA7-785A-0ED363A20AB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77813" y="1339789"/>
            <a:ext cx="1062682" cy="141690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3E29D7C-70A8-6E33-CD78-E80151AB0C7C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28255" y="2862140"/>
            <a:ext cx="2191098" cy="164332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04571A1-CFBC-4265-BAE4-26C4E070A06B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19685" y="2862141"/>
            <a:ext cx="1373245" cy="164332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F9E76AB-82AC-1673-D036-1094E84D534D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93262" y="2862140"/>
            <a:ext cx="2191098" cy="1643324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00BB780-C668-9731-3BA9-2719A6A3F503}"/>
              </a:ext>
            </a:extLst>
          </p:cNvPr>
          <p:cNvSpPr/>
          <p:nvPr/>
        </p:nvSpPr>
        <p:spPr>
          <a:xfrm>
            <a:off x="103401" y="525814"/>
            <a:ext cx="3074412" cy="49398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D" sz="1125" dirty="0"/>
          </a:p>
          <a:p>
            <a:r>
              <a:rPr lang="en-ID" sz="1125" b="1" dirty="0" err="1"/>
              <a:t>Rili</a:t>
            </a:r>
            <a:r>
              <a:rPr lang="en-ID" sz="1125" b="1" dirty="0"/>
              <a:t> </a:t>
            </a:r>
            <a:r>
              <a:rPr lang="en-ID" sz="1125" b="1" dirty="0" err="1"/>
              <a:t>Djohani</a:t>
            </a:r>
            <a:r>
              <a:rPr lang="en-ID" sz="1125" b="1" dirty="0"/>
              <a:t>, </a:t>
            </a:r>
            <a:r>
              <a:rPr lang="en-ID" sz="1125" dirty="0"/>
              <a:t>ICRS World Reef Award 2022</a:t>
            </a:r>
          </a:p>
          <a:p>
            <a:r>
              <a:rPr lang="en-US" sz="1100" b="1" dirty="0"/>
              <a:t>Link: https://</a:t>
            </a:r>
            <a:r>
              <a:rPr lang="en-US" sz="1100" b="1" dirty="0" err="1"/>
              <a:t>bit.ly</a:t>
            </a:r>
            <a:r>
              <a:rPr lang="en-US" sz="1100" b="1" dirty="0"/>
              <a:t>/</a:t>
            </a:r>
            <a:r>
              <a:rPr lang="en-US" sz="1100" b="1" dirty="0" err="1"/>
              <a:t>ICRSWorldReefAward</a:t>
            </a:r>
            <a:endParaRPr lang="en-US" sz="1100" b="1" dirty="0"/>
          </a:p>
          <a:p>
            <a:endParaRPr lang="en-ID" sz="1125" dirty="0"/>
          </a:p>
          <a:p>
            <a:r>
              <a:rPr lang="en-ID" sz="1125" i="1" dirty="0"/>
              <a:t>Presentations: </a:t>
            </a:r>
          </a:p>
          <a:p>
            <a:r>
              <a:rPr lang="en-ID" sz="1125" dirty="0"/>
              <a:t>1. “Scaling Up Capacity  and Collaboration Via Peer Learning Networks Lessons Learned From The Women Leaders Forum In </a:t>
            </a:r>
            <a:br>
              <a:rPr lang="en-ID" sz="1125" dirty="0"/>
            </a:br>
            <a:r>
              <a:rPr lang="en-ID" sz="1125" dirty="0"/>
              <a:t>The Coral Triangle Region,”  by </a:t>
            </a:r>
            <a:br>
              <a:rPr lang="en-ID" sz="1125" dirty="0"/>
            </a:br>
            <a:r>
              <a:rPr lang="en-ID" sz="1125" b="1" dirty="0" err="1"/>
              <a:t>Rili</a:t>
            </a:r>
            <a:r>
              <a:rPr lang="en-ID" sz="1125" b="1" dirty="0"/>
              <a:t> </a:t>
            </a:r>
            <a:r>
              <a:rPr lang="en-ID" sz="1125" b="1" dirty="0" err="1"/>
              <a:t>Djohani</a:t>
            </a:r>
            <a:r>
              <a:rPr lang="en-ID" sz="1125" dirty="0"/>
              <a:t>, </a:t>
            </a:r>
            <a:r>
              <a:rPr lang="en-ID" sz="1125" dirty="0" err="1"/>
              <a:t>Hesti</a:t>
            </a:r>
            <a:r>
              <a:rPr lang="en-ID" sz="1125" dirty="0"/>
              <a:t> Widodo, Leilani Gallardo</a:t>
            </a:r>
            <a:endParaRPr lang="en-ID" sz="1125" dirty="0">
              <a:ea typeface="Times New Roman" panose="02020603050405020304" pitchFamily="18" charset="0"/>
            </a:endParaRPr>
          </a:p>
          <a:p>
            <a:endParaRPr lang="en-ID" sz="1125" dirty="0">
              <a:ea typeface="Times New Roman" panose="02020603050405020304" pitchFamily="18" charset="0"/>
            </a:endParaRPr>
          </a:p>
          <a:p>
            <a:r>
              <a:rPr lang="en-ID" sz="1125" dirty="0">
                <a:ea typeface="Times New Roman" panose="02020603050405020304" pitchFamily="18" charset="0"/>
              </a:rPr>
              <a:t>2. “Enhancing Capacity for Coral </a:t>
            </a:r>
            <a:r>
              <a:rPr lang="en-ID" sz="1125" dirty="0">
                <a:solidFill>
                  <a:srgbClr val="222222"/>
                </a:solidFill>
                <a:ea typeface="Times New Roman" panose="02020603050405020304" pitchFamily="18" charset="0"/>
              </a:rPr>
              <a:t>Restoration in Indonesia by Implementing Scientifically Based Standards and Protocols.” by </a:t>
            </a:r>
            <a:br>
              <a:rPr lang="en-ID" sz="1125" dirty="0">
                <a:solidFill>
                  <a:srgbClr val="222222"/>
                </a:solidFill>
                <a:ea typeface="Times New Roman" panose="02020603050405020304" pitchFamily="18" charset="0"/>
              </a:rPr>
            </a:br>
            <a:r>
              <a:rPr lang="en-ID" sz="1125" b="1" dirty="0" err="1">
                <a:solidFill>
                  <a:srgbClr val="222222"/>
                </a:solidFill>
                <a:ea typeface="Times New Roman" panose="02020603050405020304" pitchFamily="18" charset="0"/>
              </a:rPr>
              <a:t>Marthen</a:t>
            </a:r>
            <a:r>
              <a:rPr lang="en-ID" sz="1125" b="1" dirty="0">
                <a:solidFill>
                  <a:srgbClr val="222222"/>
                </a:solidFill>
                <a:ea typeface="Times New Roman" panose="02020603050405020304" pitchFamily="18" charset="0"/>
              </a:rPr>
              <a:t> Welly, </a:t>
            </a:r>
            <a:r>
              <a:rPr lang="en-ID" sz="1125" dirty="0" err="1">
                <a:solidFill>
                  <a:srgbClr val="222222"/>
                </a:solidFill>
                <a:ea typeface="Times New Roman" panose="02020603050405020304" pitchFamily="18" charset="0"/>
              </a:rPr>
              <a:t>Rili</a:t>
            </a:r>
            <a:r>
              <a:rPr lang="en-ID" sz="1125" dirty="0">
                <a:solidFill>
                  <a:srgbClr val="222222"/>
                </a:solidFill>
                <a:ea typeface="Times New Roman" panose="02020603050405020304" pitchFamily="18" charset="0"/>
              </a:rPr>
              <a:t> </a:t>
            </a:r>
            <a:r>
              <a:rPr lang="en-ID" sz="1125" dirty="0" err="1">
                <a:solidFill>
                  <a:srgbClr val="222222"/>
                </a:solidFill>
                <a:ea typeface="Times New Roman" panose="02020603050405020304" pitchFamily="18" charset="0"/>
              </a:rPr>
              <a:t>Djohani</a:t>
            </a:r>
            <a:r>
              <a:rPr lang="en-ID" sz="1125" dirty="0">
                <a:solidFill>
                  <a:srgbClr val="222222"/>
                </a:solidFill>
                <a:ea typeface="Times New Roman" panose="02020603050405020304" pitchFamily="18" charset="0"/>
              </a:rPr>
              <a:t>, Philippa Mansell</a:t>
            </a:r>
          </a:p>
          <a:p>
            <a:endParaRPr lang="en-ID" sz="1125" dirty="0">
              <a:solidFill>
                <a:srgbClr val="222222"/>
              </a:solidFill>
              <a:ea typeface="Times New Roman" panose="02020603050405020304" pitchFamily="18" charset="0"/>
            </a:endParaRPr>
          </a:p>
          <a:p>
            <a:r>
              <a:rPr lang="en-ID" sz="1125" dirty="0">
                <a:solidFill>
                  <a:srgbClr val="222222"/>
                </a:solidFill>
                <a:ea typeface="Times New Roman" panose="02020603050405020304" pitchFamily="18" charset="0"/>
              </a:rPr>
              <a:t>3. Minimizing the Competency Gap for Effective Coral Reefs Management: Lessons Learned from the </a:t>
            </a:r>
            <a:r>
              <a:rPr lang="en-ID" sz="1125" dirty="0" err="1">
                <a:solidFill>
                  <a:srgbClr val="222222"/>
                </a:solidFill>
                <a:ea typeface="Times New Roman" panose="02020603050405020304" pitchFamily="18" charset="0"/>
              </a:rPr>
              <a:t>Sunda</a:t>
            </a:r>
            <a:r>
              <a:rPr lang="en-ID" sz="1125" dirty="0">
                <a:solidFill>
                  <a:srgbClr val="222222"/>
                </a:solidFill>
                <a:ea typeface="Times New Roman" panose="02020603050405020304" pitchFamily="18" charset="0"/>
              </a:rPr>
              <a:t>-Banda Seascapes, by </a:t>
            </a:r>
            <a:r>
              <a:rPr lang="en-ID" sz="1125" b="1" dirty="0" err="1">
                <a:solidFill>
                  <a:srgbClr val="222222"/>
                </a:solidFill>
                <a:ea typeface="Times New Roman" panose="02020603050405020304" pitchFamily="18" charset="0"/>
              </a:rPr>
              <a:t>Hesti</a:t>
            </a:r>
            <a:r>
              <a:rPr lang="en-ID" sz="1125" b="1" dirty="0">
                <a:solidFill>
                  <a:srgbClr val="222222"/>
                </a:solidFill>
                <a:ea typeface="Times New Roman" panose="02020603050405020304" pitchFamily="18" charset="0"/>
              </a:rPr>
              <a:t> Widodo, </a:t>
            </a:r>
            <a:r>
              <a:rPr lang="en-ID" sz="1125" dirty="0">
                <a:solidFill>
                  <a:srgbClr val="222222"/>
                </a:solidFill>
                <a:ea typeface="Times New Roman" panose="02020603050405020304" pitchFamily="18" charset="0"/>
              </a:rPr>
              <a:t>Nyoman </a:t>
            </a:r>
            <a:r>
              <a:rPr lang="en-ID" sz="1125" dirty="0" err="1">
                <a:solidFill>
                  <a:srgbClr val="222222"/>
                </a:solidFill>
                <a:ea typeface="Times New Roman" panose="02020603050405020304" pitchFamily="18" charset="0"/>
              </a:rPr>
              <a:t>Suardana</a:t>
            </a:r>
            <a:r>
              <a:rPr lang="en-ID" sz="1125" dirty="0">
                <a:solidFill>
                  <a:srgbClr val="222222"/>
                </a:solidFill>
                <a:ea typeface="Times New Roman" panose="02020603050405020304" pitchFamily="18" charset="0"/>
              </a:rPr>
              <a:t>, </a:t>
            </a:r>
            <a:r>
              <a:rPr lang="en-ID" sz="1125" dirty="0" err="1">
                <a:solidFill>
                  <a:srgbClr val="222222"/>
                </a:solidFill>
                <a:ea typeface="Times New Roman" panose="02020603050405020304" pitchFamily="18" charset="0"/>
              </a:rPr>
              <a:t>Kasman</a:t>
            </a:r>
            <a:r>
              <a:rPr lang="en-ID" sz="1125" dirty="0">
                <a:solidFill>
                  <a:srgbClr val="222222"/>
                </a:solidFill>
                <a:ea typeface="Times New Roman" panose="02020603050405020304" pitchFamily="18" charset="0"/>
              </a:rPr>
              <a:t>  </a:t>
            </a:r>
          </a:p>
          <a:p>
            <a:endParaRPr lang="en-ID" sz="1125" dirty="0">
              <a:solidFill>
                <a:srgbClr val="222222"/>
              </a:solidFill>
              <a:ea typeface="Times New Roman" panose="02020603050405020304" pitchFamily="18" charset="0"/>
            </a:endParaRPr>
          </a:p>
          <a:p>
            <a:r>
              <a:rPr lang="en-ID" sz="1125" b="1" dirty="0">
                <a:solidFill>
                  <a:srgbClr val="222222"/>
                </a:solidFill>
                <a:ea typeface="Times New Roman" panose="02020603050405020304" pitchFamily="18" charset="0"/>
              </a:rPr>
              <a:t>15th ICRS, Bremen, Germany</a:t>
            </a:r>
          </a:p>
          <a:p>
            <a:r>
              <a:rPr lang="en-ID" sz="1125" b="1" dirty="0">
                <a:solidFill>
                  <a:srgbClr val="222222"/>
                </a:solidFill>
                <a:ea typeface="Times New Roman" panose="02020603050405020304" pitchFamily="18" charset="0"/>
              </a:rPr>
              <a:t>Key facts and figures</a:t>
            </a:r>
            <a:endParaRPr lang="en-US" sz="1125" dirty="0">
              <a:solidFill>
                <a:srgbClr val="222222"/>
              </a:solidFill>
            </a:endParaRPr>
          </a:p>
          <a:p>
            <a:pPr marL="214313" indent="-214313">
              <a:buFontTx/>
              <a:buChar char="-"/>
            </a:pPr>
            <a:r>
              <a:rPr lang="en-ID" sz="1125" dirty="0"/>
              <a:t>791 in-person oral and poster presentations </a:t>
            </a:r>
          </a:p>
          <a:p>
            <a:pPr marL="214313" indent="-214313">
              <a:buFontTx/>
              <a:buChar char="-"/>
            </a:pPr>
            <a:r>
              <a:rPr lang="en-ID" sz="1125" dirty="0"/>
              <a:t>193 virtual oral and poster presentations</a:t>
            </a:r>
          </a:p>
          <a:p>
            <a:pPr marL="214313" indent="-214313">
              <a:buFontTx/>
              <a:buChar char="-"/>
            </a:pPr>
            <a:r>
              <a:rPr lang="en-ID" sz="1125" dirty="0"/>
              <a:t>80 countries</a:t>
            </a:r>
            <a:endParaRPr lang="en-US" sz="1125" dirty="0">
              <a:solidFill>
                <a:srgbClr val="222222"/>
              </a:solidFill>
            </a:endParaRPr>
          </a:p>
          <a:p>
            <a:endParaRPr lang="en-ID" sz="1125" dirty="0">
              <a:solidFill>
                <a:srgbClr val="222222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6B65313-4C5E-9AD5-55A7-D8DED43232AD}"/>
              </a:ext>
            </a:extLst>
          </p:cNvPr>
          <p:cNvSpPr txBox="1"/>
          <p:nvPr/>
        </p:nvSpPr>
        <p:spPr>
          <a:xfrm>
            <a:off x="103401" y="170216"/>
            <a:ext cx="46716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INTERNATIONAL ENGAGEMENT</a:t>
            </a:r>
          </a:p>
        </p:txBody>
      </p:sp>
    </p:spTree>
    <p:extLst>
      <p:ext uri="{BB962C8B-B14F-4D97-AF65-F5344CB8AC3E}">
        <p14:creationId xmlns:p14="http://schemas.microsoft.com/office/powerpoint/2010/main" val="24005713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01C54FDE-DCA1-B2AB-87E1-2520BE33BCAC}"/>
              </a:ext>
            </a:extLst>
          </p:cNvPr>
          <p:cNvSpPr txBox="1">
            <a:spLocks/>
          </p:cNvSpPr>
          <p:nvPr/>
        </p:nvSpPr>
        <p:spPr bwMode="auto">
          <a:xfrm>
            <a:off x="179512" y="-92546"/>
            <a:ext cx="8263830" cy="994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7901" tIns="38950" rIns="77901" bIns="38950" numCol="1" anchor="ctr" anchorCtr="0" compatLnSpc="1">
            <a:prstTxWarp prst="textNoShape">
              <a:avLst/>
            </a:prstTxWarp>
            <a:normAutofit/>
          </a:bodyPr>
          <a:lstStyle>
            <a:lvl1pPr algn="ctr" defTabSz="777875" rtl="0" eaLnBrk="1" fontAlgn="base" hangingPunct="1">
              <a:spcBef>
                <a:spcPct val="0"/>
              </a:spcBef>
              <a:spcAft>
                <a:spcPct val="0"/>
              </a:spcAft>
              <a:defRPr sz="37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777875" rtl="0" eaLnBrk="1" fontAlgn="base" hangingPunct="1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777875" rtl="0" eaLnBrk="1" fontAlgn="base" hangingPunct="1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777875" rtl="0" eaLnBrk="1" fontAlgn="base" hangingPunct="1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777875" rtl="0" eaLnBrk="1" fontAlgn="base" hangingPunct="1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777875" rtl="0" eaLnBrk="1" fontAlgn="base" hangingPunct="1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777875" rtl="0" eaLnBrk="1" fontAlgn="base" hangingPunct="1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777875" rtl="0" eaLnBrk="1" fontAlgn="base" hangingPunct="1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777875" rtl="0" eaLnBrk="1" fontAlgn="base" hangingPunct="1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algn="l"/>
            <a:r>
              <a:rPr lang="en-US" sz="2000" dirty="0">
                <a:latin typeface="+mn-lt"/>
              </a:rPr>
              <a:t>INTERNATIONAL ENGAGEMENT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27A179E-0431-54F4-D1E1-D0DB2FF2F6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857007"/>
            <a:ext cx="2880320" cy="171474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BA73683-1EB5-FDC3-1341-41540E13F99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35896" y="2667567"/>
            <a:ext cx="2020273" cy="184839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E8D400B-8D43-97B2-61D0-57927B070A1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543" y="2667567"/>
            <a:ext cx="3002713" cy="192040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0743ECC-40D6-1379-222C-588FD706867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18436" y="896486"/>
            <a:ext cx="2233684" cy="167526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93E73C0-27C3-C4AC-7F1F-FC814A16F138}"/>
              </a:ext>
            </a:extLst>
          </p:cNvPr>
          <p:cNvSpPr txBox="1"/>
          <p:nvPr/>
        </p:nvSpPr>
        <p:spPr>
          <a:xfrm>
            <a:off x="5819763" y="1652774"/>
            <a:ext cx="3002713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Presentation</a:t>
            </a:r>
            <a:r>
              <a:rPr lang="en-US" dirty="0"/>
              <a:t>: “Scaling up the Development of Human Capital in the Coral Triangle, The Role of Women in the Protection of Marine Bio-Diversity, Food Security, and Blue Economy” by </a:t>
            </a:r>
            <a:r>
              <a:rPr lang="en-US" dirty="0" err="1"/>
              <a:t>Rili</a:t>
            </a:r>
            <a:r>
              <a:rPr lang="en-US" dirty="0"/>
              <a:t> </a:t>
            </a:r>
            <a:r>
              <a:rPr lang="en-US" dirty="0" err="1"/>
              <a:t>Djohani</a:t>
            </a:r>
            <a:r>
              <a:rPr lang="en-US" dirty="0"/>
              <a:t>, CTC Executive Director</a:t>
            </a:r>
          </a:p>
        </p:txBody>
      </p:sp>
    </p:spTree>
    <p:extLst>
      <p:ext uri="{BB962C8B-B14F-4D97-AF65-F5344CB8AC3E}">
        <p14:creationId xmlns:p14="http://schemas.microsoft.com/office/powerpoint/2010/main" val="5603741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BC420F7-8759-C52F-ED13-ABBF5E43F59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0407" y="722928"/>
            <a:ext cx="2448271" cy="244444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224F102-9996-22B5-491C-8E67C6F2AF2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0569" y="3082676"/>
            <a:ext cx="3015287" cy="188455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2F66EAC-AFB7-9898-81CC-7B9B91605F9D}"/>
              </a:ext>
            </a:extLst>
          </p:cNvPr>
          <p:cNvSpPr txBox="1">
            <a:spLocks/>
          </p:cNvSpPr>
          <p:nvPr/>
        </p:nvSpPr>
        <p:spPr bwMode="auto">
          <a:xfrm>
            <a:off x="179512" y="-92546"/>
            <a:ext cx="8263830" cy="994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7901" tIns="38950" rIns="77901" bIns="38950" numCol="1" anchor="ctr" anchorCtr="0" compatLnSpc="1">
            <a:prstTxWarp prst="textNoShape">
              <a:avLst/>
            </a:prstTxWarp>
            <a:normAutofit/>
          </a:bodyPr>
          <a:lstStyle>
            <a:lvl1pPr algn="ctr" defTabSz="777875" rtl="0" eaLnBrk="1" fontAlgn="base" hangingPunct="1">
              <a:spcBef>
                <a:spcPct val="0"/>
              </a:spcBef>
              <a:spcAft>
                <a:spcPct val="0"/>
              </a:spcAft>
              <a:defRPr sz="37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777875" rtl="0" eaLnBrk="1" fontAlgn="base" hangingPunct="1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777875" rtl="0" eaLnBrk="1" fontAlgn="base" hangingPunct="1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777875" rtl="0" eaLnBrk="1" fontAlgn="base" hangingPunct="1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777875" rtl="0" eaLnBrk="1" fontAlgn="base" hangingPunct="1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777875" rtl="0" eaLnBrk="1" fontAlgn="base" hangingPunct="1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777875" rtl="0" eaLnBrk="1" fontAlgn="base" hangingPunct="1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777875" rtl="0" eaLnBrk="1" fontAlgn="base" hangingPunct="1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777875" rtl="0" eaLnBrk="1" fontAlgn="base" hangingPunct="1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algn="l"/>
            <a:r>
              <a:rPr lang="en-US" sz="2000" dirty="0">
                <a:latin typeface="+mn-lt"/>
              </a:rPr>
              <a:t>CORAL TRIANGLE DAY AND CTI-CFF WOMEN LEADERS FORUM</a:t>
            </a:r>
            <a:br>
              <a:rPr lang="en-US" sz="2000" dirty="0">
                <a:latin typeface="+mn-lt"/>
              </a:rPr>
            </a:br>
            <a:r>
              <a:rPr lang="en-US" sz="2000" dirty="0">
                <a:latin typeface="+mn-lt"/>
              </a:rPr>
              <a:t> VIRTUAL LEARNING EXCHANGE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3BD8184-6B90-C258-03ED-F5482416A32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7984" y="720738"/>
            <a:ext cx="2448272" cy="244827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936C19A-A3B0-388C-455A-8387CCE6523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11959" y="3157813"/>
            <a:ext cx="4269279" cy="1809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5606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2DF1D15-EF70-9811-33DD-E710448A07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277095"/>
            <a:ext cx="4608512" cy="458931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2FA5CE5-6E8C-B248-7FBE-D69E307436AC}"/>
              </a:ext>
            </a:extLst>
          </p:cNvPr>
          <p:cNvSpPr txBox="1"/>
          <p:nvPr/>
        </p:nvSpPr>
        <p:spPr>
          <a:xfrm>
            <a:off x="5436096" y="3219822"/>
            <a:ext cx="3024336" cy="3231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err="1"/>
              <a:t>bit.ly</a:t>
            </a:r>
            <a:r>
              <a:rPr lang="en-US" dirty="0"/>
              <a:t>/WLFSession2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288691A-1627-7E68-7D32-56F7EFA55C93}"/>
              </a:ext>
            </a:extLst>
          </p:cNvPr>
          <p:cNvSpPr txBox="1"/>
          <p:nvPr/>
        </p:nvSpPr>
        <p:spPr>
          <a:xfrm>
            <a:off x="5466220" y="2715766"/>
            <a:ext cx="171617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REGISTRATION LINK</a:t>
            </a:r>
          </a:p>
        </p:txBody>
      </p:sp>
    </p:spTree>
    <p:extLst>
      <p:ext uri="{BB962C8B-B14F-4D97-AF65-F5344CB8AC3E}">
        <p14:creationId xmlns:p14="http://schemas.microsoft.com/office/powerpoint/2010/main" val="32286654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A4E34D1-BC33-734A-B022-A9229A80D42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0676" y="1778691"/>
            <a:ext cx="4209316" cy="329408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BCE0466-DCAF-A446-BE56-CD32315C1A7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51720" y="287586"/>
            <a:ext cx="1944216" cy="81116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C823984-688D-F345-8DAB-2D506649646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0676" y="0"/>
            <a:ext cx="1614640" cy="142090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C8A4FAD-F115-7C63-1CCD-40E7442B4B3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92165" y="1229961"/>
            <a:ext cx="1743849" cy="174384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2CA6A6E-3D19-0DB8-1BB5-5C93F99EDFFC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08104" y="3064162"/>
            <a:ext cx="1852241" cy="185224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5AA3CA9-4296-98B2-6A7A-E7EFF48EB802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64288" y="1153217"/>
            <a:ext cx="1852241" cy="1852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478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696DA94-196F-5110-B4EB-F5D79012C213}"/>
              </a:ext>
            </a:extLst>
          </p:cNvPr>
          <p:cNvSpPr txBox="1"/>
          <p:nvPr/>
        </p:nvSpPr>
        <p:spPr>
          <a:xfrm>
            <a:off x="460734" y="1071849"/>
            <a:ext cx="4104456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en-ID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Economist World Ocean Summit Asia Pacific, which will be held in Singapore at the end of November 2022 </a:t>
            </a:r>
          </a:p>
          <a:p>
            <a:pPr marL="457200" lvl="1" indent="0">
              <a:tabLst>
                <a:tab pos="914400" algn="l"/>
              </a:tabLst>
            </a:pPr>
            <a:endParaRPr lang="en-ID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en-ID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IMPAC 5 in Vancouver in February 2023 – IUCN and CTC will facilitate a session </a:t>
            </a:r>
          </a:p>
          <a:p>
            <a:pPr marL="742950" lvl="1" indent="-285750">
              <a:buFont typeface="Arial" panose="020B0604020202020204" pitchFamily="34" charset="0"/>
              <a:buChar char="•"/>
              <a:tabLst>
                <a:tab pos="914400" algn="l"/>
              </a:tabLst>
            </a:pPr>
            <a:endParaRPr lang="en-ID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  <a:tabLst>
                <a:tab pos="914400" algn="l"/>
              </a:tabLst>
            </a:pPr>
            <a:endParaRPr lang="en-ID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en-ID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5th Asia-Pacific Coral Reef Symposium 2023, 19–23 June 2023, Singapore – WWF and CTC will facilitate a session</a:t>
            </a:r>
            <a:endParaRPr lang="en-ID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CF1AB84-A1ED-4278-77DF-8D0F87A94D96}"/>
              </a:ext>
            </a:extLst>
          </p:cNvPr>
          <p:cNvSpPr txBox="1">
            <a:spLocks/>
          </p:cNvSpPr>
          <p:nvPr/>
        </p:nvSpPr>
        <p:spPr bwMode="auto">
          <a:xfrm>
            <a:off x="179512" y="-92546"/>
            <a:ext cx="8263830" cy="994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7901" tIns="38950" rIns="77901" bIns="38950" numCol="1" anchor="ctr" anchorCtr="0" compatLnSpc="1">
            <a:prstTxWarp prst="textNoShape">
              <a:avLst/>
            </a:prstTxWarp>
            <a:normAutofit/>
          </a:bodyPr>
          <a:lstStyle>
            <a:lvl1pPr algn="ctr" defTabSz="777875" rtl="0" eaLnBrk="1" fontAlgn="base" hangingPunct="1">
              <a:spcBef>
                <a:spcPct val="0"/>
              </a:spcBef>
              <a:spcAft>
                <a:spcPct val="0"/>
              </a:spcAft>
              <a:defRPr sz="37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777875" rtl="0" eaLnBrk="1" fontAlgn="base" hangingPunct="1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777875" rtl="0" eaLnBrk="1" fontAlgn="base" hangingPunct="1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777875" rtl="0" eaLnBrk="1" fontAlgn="base" hangingPunct="1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777875" rtl="0" eaLnBrk="1" fontAlgn="base" hangingPunct="1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777875" rtl="0" eaLnBrk="1" fontAlgn="base" hangingPunct="1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777875" rtl="0" eaLnBrk="1" fontAlgn="base" hangingPunct="1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777875" rtl="0" eaLnBrk="1" fontAlgn="base" hangingPunct="1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777875" rtl="0" eaLnBrk="1" fontAlgn="base" hangingPunct="1">
              <a:spcBef>
                <a:spcPct val="0"/>
              </a:spcBef>
              <a:spcAft>
                <a:spcPct val="0"/>
              </a:spcAft>
              <a:defRPr sz="37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algn="l"/>
            <a:r>
              <a:rPr lang="en-US" sz="2000" dirty="0">
                <a:latin typeface="+mn-lt"/>
              </a:rPr>
              <a:t>UPCOMING EVENTS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59D529C-86B4-50A3-0CFA-FDD69E5DC64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99992" y="1026998"/>
            <a:ext cx="2304256" cy="86759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B578068-C6E8-501C-CD7C-0CE543B814D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000" r="8000" b="37806"/>
          <a:stretch/>
        </p:blipFill>
        <p:spPr>
          <a:xfrm>
            <a:off x="7007275" y="1063253"/>
            <a:ext cx="1629885" cy="83133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0C06602-59C5-A245-E532-245C5436B67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53479" y="1983887"/>
            <a:ext cx="1076091" cy="13932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9548838-40ED-9238-4C86-7BD9D2F2153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45543" y="3559747"/>
            <a:ext cx="1728192" cy="1221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4558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ttps://scontent-sit4-1.xx.fbcdn.net/v/t1.0-9/1972397_10152553660186274_5263185987261408672_n.jpg?oh=012ee8c15d9bdebc1d21730c2c066d67&amp;oe=57C0ED1B">
            <a:extLst>
              <a:ext uri="{FF2B5EF4-FFF2-40B4-BE49-F238E27FC236}">
                <a16:creationId xmlns:a16="http://schemas.microsoft.com/office/drawing/2014/main" id="{4EE6B8D4-5613-C448-A73A-14FF2C953CA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0992" y="1144947"/>
            <a:ext cx="9073008" cy="399855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el 1"/>
          <p:cNvSpPr>
            <a:spLocks noGrp="1"/>
          </p:cNvSpPr>
          <p:nvPr>
            <p:ph type="title"/>
          </p:nvPr>
        </p:nvSpPr>
        <p:spPr>
          <a:xfrm>
            <a:off x="2303748" y="253069"/>
            <a:ext cx="4212468" cy="566330"/>
          </a:xfrm>
        </p:spPr>
        <p:txBody>
          <a:bodyPr>
            <a:normAutofit/>
          </a:bodyPr>
          <a:lstStyle/>
          <a:p>
            <a:r>
              <a:rPr lang="de-CH" sz="2625" dirty="0">
                <a:solidFill>
                  <a:srgbClr val="000000"/>
                </a:solidFill>
                <a:latin typeface="DIN-Light"/>
                <a:cs typeface="DIN-Light"/>
              </a:rPr>
              <a:t>THANK YOU!</a:t>
            </a:r>
          </a:p>
        </p:txBody>
      </p:sp>
      <p:sp>
        <p:nvSpPr>
          <p:cNvPr id="7" name="Textfeld 2"/>
          <p:cNvSpPr txBox="1"/>
          <p:nvPr/>
        </p:nvSpPr>
        <p:spPr>
          <a:xfrm>
            <a:off x="5652120" y="1329612"/>
            <a:ext cx="318635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de-CH" sz="1200" b="1" dirty="0">
              <a:solidFill>
                <a:schemeClr val="bg1"/>
              </a:solidFill>
              <a:latin typeface="DIN-Light"/>
              <a:cs typeface="DIN-Light"/>
            </a:endParaRPr>
          </a:p>
          <a:p>
            <a:pPr algn="ctr"/>
            <a:r>
              <a:rPr lang="de-CH" b="1" dirty="0">
                <a:solidFill>
                  <a:schemeClr val="bg1"/>
                </a:solidFill>
                <a:latin typeface="DIN-Light"/>
                <a:cs typeface="DIN-Light"/>
              </a:rPr>
              <a:t>Coral </a:t>
            </a:r>
            <a:r>
              <a:rPr lang="de-CH" b="1" dirty="0" err="1">
                <a:solidFill>
                  <a:schemeClr val="bg1"/>
                </a:solidFill>
                <a:latin typeface="DIN-Light"/>
                <a:cs typeface="DIN-Light"/>
              </a:rPr>
              <a:t>Triangle</a:t>
            </a:r>
            <a:r>
              <a:rPr lang="de-CH" b="1" dirty="0">
                <a:solidFill>
                  <a:schemeClr val="bg1"/>
                </a:solidFill>
                <a:latin typeface="DIN-Light"/>
                <a:cs typeface="DIN-Light"/>
              </a:rPr>
              <a:t> Center</a:t>
            </a:r>
          </a:p>
          <a:p>
            <a:pPr algn="ctr"/>
            <a:r>
              <a:rPr lang="de-CH" b="1" dirty="0">
                <a:solidFill>
                  <a:schemeClr val="bg1"/>
                </a:solidFill>
                <a:latin typeface="DIN-Light"/>
                <a:cs typeface="DIN-Light"/>
              </a:rPr>
              <a:t> </a:t>
            </a:r>
            <a:r>
              <a:rPr lang="de-CH" b="1" dirty="0" err="1">
                <a:solidFill>
                  <a:schemeClr val="bg1"/>
                </a:solidFill>
                <a:latin typeface="DIN-Light"/>
                <a:cs typeface="DIN-Light"/>
              </a:rPr>
              <a:t>Jalang</a:t>
            </a:r>
            <a:r>
              <a:rPr lang="de-CH" b="1" dirty="0">
                <a:solidFill>
                  <a:schemeClr val="bg1"/>
                </a:solidFill>
                <a:latin typeface="DIN-Light"/>
                <a:cs typeface="DIN-Light"/>
              </a:rPr>
              <a:t> </a:t>
            </a:r>
            <a:r>
              <a:rPr lang="de-CH" b="1" dirty="0" err="1">
                <a:solidFill>
                  <a:schemeClr val="bg1"/>
                </a:solidFill>
                <a:latin typeface="DIN-Light"/>
                <a:cs typeface="DIN-Light"/>
              </a:rPr>
              <a:t>Betngandang</a:t>
            </a:r>
            <a:r>
              <a:rPr lang="de-CH" b="1" dirty="0">
                <a:solidFill>
                  <a:schemeClr val="bg1"/>
                </a:solidFill>
                <a:latin typeface="DIN-Light"/>
                <a:cs typeface="DIN-Light"/>
              </a:rPr>
              <a:t> II, 88-89, </a:t>
            </a:r>
            <a:r>
              <a:rPr lang="de-CH" b="1" dirty="0" err="1">
                <a:solidFill>
                  <a:schemeClr val="bg1"/>
                </a:solidFill>
                <a:latin typeface="DIN-Light"/>
                <a:cs typeface="DIN-Light"/>
              </a:rPr>
              <a:t>Sanur,Bali</a:t>
            </a:r>
            <a:r>
              <a:rPr lang="de-CH" b="1" dirty="0">
                <a:solidFill>
                  <a:schemeClr val="bg1"/>
                </a:solidFill>
                <a:latin typeface="DIN-Light"/>
                <a:cs typeface="DIN-Light"/>
              </a:rPr>
              <a:t>, 80228 </a:t>
            </a:r>
            <a:r>
              <a:rPr lang="de-CH" b="1" dirty="0" err="1">
                <a:solidFill>
                  <a:schemeClr val="bg1"/>
                </a:solidFill>
                <a:latin typeface="DIN-Light"/>
                <a:cs typeface="DIN-Light"/>
              </a:rPr>
              <a:t>Indonesia</a:t>
            </a:r>
            <a:endParaRPr lang="de-CH" b="1" dirty="0">
              <a:solidFill>
                <a:schemeClr val="bg1"/>
              </a:solidFill>
              <a:latin typeface="DIN-Light"/>
              <a:cs typeface="DIN-Light"/>
            </a:endParaRPr>
          </a:p>
          <a:p>
            <a:pPr algn="ctr"/>
            <a:endParaRPr lang="de-CH" b="1" dirty="0">
              <a:solidFill>
                <a:schemeClr val="bg1"/>
              </a:solidFill>
              <a:latin typeface="DIN-Light"/>
              <a:cs typeface="DIN-Light"/>
            </a:endParaRPr>
          </a:p>
          <a:p>
            <a:pPr algn="ctr"/>
            <a:r>
              <a:rPr lang="de-CH" sz="1800" dirty="0" err="1">
                <a:solidFill>
                  <a:schemeClr val="bg1"/>
                </a:solidFill>
                <a:latin typeface="Helvetica"/>
                <a:cs typeface="Helvetica"/>
              </a:rPr>
              <a:t>coraltrianglecenter.org</a:t>
            </a:r>
            <a:endParaRPr lang="de-CH" sz="1800" dirty="0">
              <a:solidFill>
                <a:schemeClr val="bg1"/>
              </a:solidFill>
              <a:latin typeface="Helvetica"/>
              <a:cs typeface="Helvetica"/>
            </a:endParaRPr>
          </a:p>
          <a:p>
            <a:pPr algn="ctr"/>
            <a:r>
              <a:rPr lang="de-CH" sz="1800" dirty="0" err="1">
                <a:solidFill>
                  <a:schemeClr val="bg1"/>
                </a:solidFill>
                <a:latin typeface="Helvetica"/>
                <a:cs typeface="Helvetica"/>
              </a:rPr>
              <a:t>savingoceansnow.com</a:t>
            </a:r>
            <a:endParaRPr lang="de-CH" sz="1800" dirty="0">
              <a:solidFill>
                <a:schemeClr val="bg1"/>
              </a:solidFill>
              <a:latin typeface="Helvetica"/>
              <a:cs typeface="Helvetica"/>
            </a:endParaRPr>
          </a:p>
          <a:p>
            <a:pPr algn="ctr"/>
            <a:endParaRPr lang="de-CH" sz="1800" dirty="0">
              <a:solidFill>
                <a:schemeClr val="bg1"/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6083255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2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F79545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AFT_CTC Board Presentation DEC2020_2" id="{B0874DE8-7AF1-764F-BADB-A55FA2838492}" vid="{886DF41D-1CDB-934D-B785-C215F5CF86D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5332</TotalTime>
  <Words>459</Words>
  <Application>Microsoft Macintosh PowerPoint</Application>
  <PresentationFormat>On-screen Show (16:9)</PresentationFormat>
  <Paragraphs>55</Paragraphs>
  <Slides>11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DIN-Light</vt:lpstr>
      <vt:lpstr>Helvetica</vt:lpstr>
      <vt:lpstr>Office Theme</vt:lpstr>
      <vt:lpstr>PARTNER UPDATE CORAL TRIANGLE CENTER DECEMBER 2021-OCTOBER 2022 </vt:lpstr>
      <vt:lpstr>CTI-CFF CAPACITY BUILDING  STOCK-TAKE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CTC TRUSTEES MEETING 3/2020</dc:title>
  <dc:creator>Microsoft Office User</dc:creator>
  <cp:lastModifiedBy>Leilani</cp:lastModifiedBy>
  <cp:revision>204</cp:revision>
  <dcterms:created xsi:type="dcterms:W3CDTF">2020-12-15T01:34:07Z</dcterms:created>
  <dcterms:modified xsi:type="dcterms:W3CDTF">2022-11-08T02:11:07Z</dcterms:modified>
</cp:coreProperties>
</file>