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94" r:id="rId3"/>
    <p:sldId id="259" r:id="rId4"/>
    <p:sldId id="296" r:id="rId5"/>
    <p:sldId id="299" r:id="rId6"/>
    <p:sldId id="280" r:id="rId7"/>
    <p:sldId id="302" r:id="rId8"/>
    <p:sldId id="306" r:id="rId9"/>
    <p:sldId id="298" r:id="rId10"/>
    <p:sldId id="304" r:id="rId11"/>
    <p:sldId id="25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C42F"/>
    <a:srgbClr val="FFFFFF"/>
    <a:srgbClr val="474443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21" autoAdjust="0"/>
    <p:restoredTop sz="94937" autoAdjust="0"/>
  </p:normalViewPr>
  <p:slideViewPr>
    <p:cSldViewPr snapToGrid="0">
      <p:cViewPr varScale="1">
        <p:scale>
          <a:sx n="60" d="100"/>
          <a:sy n="60" d="100"/>
        </p:scale>
        <p:origin x="832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E2213C-02DB-4381-84CC-AD70863B96A7}" type="datetimeFigureOut">
              <a:rPr lang="en-ID" smtClean="0"/>
              <a:t>13/12/2018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8FA969-5F49-4A35-8FF2-89143FF38723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463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FA969-5F49-4A35-8FF2-89143FF38723}" type="slidenum">
              <a:rPr lang="en-ID" smtClean="0"/>
              <a:t>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847601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PH: Set up a localised a TWG and</a:t>
            </a:r>
            <a:r>
              <a:rPr lang="en-GB" baseline="0" dirty="0"/>
              <a:t> has implemented in </a:t>
            </a:r>
            <a:r>
              <a:rPr lang="en-GB" baseline="0" dirty="0" err="1"/>
              <a:t>Siargoes</a:t>
            </a:r>
            <a:r>
              <a:rPr lang="en-GB" baseline="0" dirty="0"/>
              <a:t> Islands – plan to set up in </a:t>
            </a:r>
            <a:r>
              <a:rPr lang="en-GB" baseline="0" dirty="0" err="1"/>
              <a:t>Camotes</a:t>
            </a:r>
            <a:r>
              <a:rPr lang="en-GB" baseline="0" dirty="0"/>
              <a:t> Island (Del Carmen has adopted the localised WG) as well as </a:t>
            </a:r>
            <a:r>
              <a:rPr lang="en-GB" baseline="0" dirty="0" err="1"/>
              <a:t>Sorsogon</a:t>
            </a:r>
            <a:r>
              <a:rPr lang="en-GB" baseline="0" dirty="0"/>
              <a:t>; in </a:t>
            </a:r>
            <a:r>
              <a:rPr lang="en-GB" baseline="0" dirty="0" err="1"/>
              <a:t>coordinationwith</a:t>
            </a:r>
            <a:r>
              <a:rPr lang="en-GB" baseline="0" dirty="0"/>
              <a:t> local </a:t>
            </a:r>
          </a:p>
          <a:p>
            <a:r>
              <a:rPr lang="en-GB" baseline="0" dirty="0"/>
              <a:t>government </a:t>
            </a:r>
          </a:p>
          <a:p>
            <a:endParaRPr lang="en-GB" baseline="0" dirty="0"/>
          </a:p>
          <a:p>
            <a:r>
              <a:rPr lang="en-GB" baseline="0" dirty="0"/>
              <a:t>Indonesia: establish one </a:t>
            </a:r>
            <a:r>
              <a:rPr lang="en-GB" baseline="0" dirty="0" err="1"/>
              <a:t>Center</a:t>
            </a:r>
            <a:r>
              <a:rPr lang="en-GB" baseline="0" dirty="0"/>
              <a:t> of Excellence (Physical structure)  for all aspects of CTI not only for climate change – (suggestion)</a:t>
            </a:r>
          </a:p>
          <a:p>
            <a:endParaRPr lang="en-GB" baseline="0" dirty="0"/>
          </a:p>
          <a:p>
            <a:r>
              <a:rPr lang="en-GB" baseline="0" dirty="0"/>
              <a:t>PH : to establish a </a:t>
            </a:r>
            <a:r>
              <a:rPr lang="en-GB" baseline="0" dirty="0" err="1"/>
              <a:t>center</a:t>
            </a:r>
            <a:r>
              <a:rPr lang="en-GB" baseline="0" dirty="0"/>
              <a:t> to serve as regional hub. However, to ensure that the impact is felt on the ground, agreed to localise the implementation</a:t>
            </a:r>
          </a:p>
          <a:p>
            <a:endParaRPr lang="en-GB" baseline="0" dirty="0"/>
          </a:p>
          <a:p>
            <a:r>
              <a:rPr lang="en-GB" baseline="0" dirty="0"/>
              <a:t>Chair: establish own localised </a:t>
            </a:r>
            <a:r>
              <a:rPr lang="en-GB" baseline="0" dirty="0" err="1"/>
              <a:t>center</a:t>
            </a:r>
            <a:r>
              <a:rPr lang="en-GB" baseline="0" dirty="0"/>
              <a:t> ad link it to RS and share information</a:t>
            </a:r>
          </a:p>
          <a:p>
            <a:endParaRPr lang="en-GB" baseline="0" dirty="0"/>
          </a:p>
          <a:p>
            <a:r>
              <a:rPr lang="en-GB" baseline="0" dirty="0"/>
              <a:t>Malaysia: Last </a:t>
            </a:r>
            <a:r>
              <a:rPr lang="en-GB" baseline="0" dirty="0" err="1"/>
              <a:t>april</a:t>
            </a:r>
            <a:r>
              <a:rPr lang="en-GB" baseline="0" dirty="0"/>
              <a:t>, virtual network is agreed to be established – progress is very slow; blue carbon is the focus – hope for more collaboration and network among CT6 (2) LEAP – </a:t>
            </a:r>
          </a:p>
          <a:p>
            <a:endParaRPr lang="en-GB" baseline="0" dirty="0"/>
          </a:p>
          <a:p>
            <a:r>
              <a:rPr lang="en-GB" baseline="0" dirty="0"/>
              <a:t>PNG: Have a central </a:t>
            </a:r>
            <a:r>
              <a:rPr lang="en-GB" baseline="0" dirty="0" err="1"/>
              <a:t>cooridnating</a:t>
            </a:r>
            <a:r>
              <a:rPr lang="en-GB" baseline="0" dirty="0"/>
              <a:t> agency;  a university have established a research </a:t>
            </a:r>
            <a:r>
              <a:rPr lang="en-GB" baseline="0" dirty="0" err="1"/>
              <a:t>center</a:t>
            </a:r>
            <a:r>
              <a:rPr lang="en-GB" baseline="0" dirty="0"/>
              <a:t> </a:t>
            </a:r>
          </a:p>
          <a:p>
            <a:endParaRPr lang="en-GB" baseline="0" dirty="0"/>
          </a:p>
          <a:p>
            <a:r>
              <a:rPr lang="en-GB" baseline="0" dirty="0"/>
              <a:t>Chair: Things are happening at the country level</a:t>
            </a:r>
          </a:p>
          <a:p>
            <a:endParaRPr lang="en-GB" baseline="0" dirty="0"/>
          </a:p>
          <a:p>
            <a:r>
              <a:rPr lang="en-GB" baseline="0" dirty="0"/>
              <a:t>TL: has a COE in the university focus on biodiversity and climate change ---</a:t>
            </a:r>
          </a:p>
          <a:p>
            <a:r>
              <a:rPr lang="en-GB" baseline="0" dirty="0"/>
              <a:t>(2)The draft of TOR </a:t>
            </a:r>
          </a:p>
          <a:p>
            <a:endParaRPr lang="en-GB" baseline="0" dirty="0"/>
          </a:p>
          <a:p>
            <a:endParaRPr lang="en-GB" baseline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8FA969-5F49-4A35-8FF2-89143FF38723}" type="slidenum">
              <a:rPr lang="en-ID" smtClean="0"/>
              <a:t>6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50099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Blue carbon – 3</a:t>
            </a:r>
            <a:r>
              <a:rPr lang="en-GB" baseline="30000" dirty="0"/>
              <a:t>rd</a:t>
            </a:r>
            <a:r>
              <a:rPr lang="en-GB" dirty="0"/>
              <a:t> annual meeting;</a:t>
            </a:r>
            <a:r>
              <a:rPr lang="en-GB" baseline="0" dirty="0"/>
              <a:t> CCA WG rep funded by Blue Carbon </a:t>
            </a:r>
            <a:r>
              <a:rPr lang="en-GB" baseline="0" dirty="0" err="1"/>
              <a:t>prtners</a:t>
            </a:r>
            <a:r>
              <a:rPr lang="en-GB" baseline="0" dirty="0"/>
              <a:t> </a:t>
            </a:r>
          </a:p>
          <a:p>
            <a:r>
              <a:rPr lang="en-GB" baseline="0" dirty="0"/>
              <a:t>Chair: Capacity building o CEPA? Or do we need CEPA </a:t>
            </a:r>
          </a:p>
          <a:p>
            <a:r>
              <a:rPr lang="en-GB" baseline="0" dirty="0"/>
              <a:t>Malaysia has no firm </a:t>
            </a:r>
            <a:r>
              <a:rPr lang="en-GB" baseline="0" dirty="0" err="1"/>
              <a:t>posiiton</a:t>
            </a:r>
            <a:r>
              <a:rPr lang="en-GB" baseline="0" dirty="0"/>
              <a:t> on blue carbon – what activities to drop</a:t>
            </a:r>
          </a:p>
          <a:p>
            <a:endParaRPr lang="en-GB" baseline="0" dirty="0"/>
          </a:p>
          <a:p>
            <a:r>
              <a:rPr lang="en-GB" baseline="0" dirty="0" err="1"/>
              <a:t>INDonesia</a:t>
            </a:r>
            <a:r>
              <a:rPr lang="en-GB" baseline="0" dirty="0"/>
              <a:t>: Has not happen fully but with the support of CTC – only in the Pilot (TL)</a:t>
            </a:r>
          </a:p>
          <a:p>
            <a:endParaRPr lang="en-GB" baseline="0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8FA969-5F49-4A35-8FF2-89143FF38723}" type="slidenum">
              <a:rPr lang="en-ID" smtClean="0"/>
              <a:t>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54523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Regional exchange</a:t>
            </a:r>
            <a:r>
              <a:rPr lang="en-GB" baseline="0" dirty="0"/>
              <a:t> to reflect and prioritise  on what the CCA WG want to be included in the RPOA Revision. </a:t>
            </a:r>
          </a:p>
          <a:p>
            <a:endParaRPr lang="en-GB" baseline="0" dirty="0"/>
          </a:p>
          <a:p>
            <a:r>
              <a:rPr lang="en-GB" dirty="0"/>
              <a:t>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8FA969-5F49-4A35-8FF2-89143FF38723}" type="slidenum">
              <a:rPr lang="en-ID" smtClean="0"/>
              <a:t>8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37841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D" dirty="0"/>
              <a:t> Important to Note that each TWG has to priorities what activity they would like to see happening in 2019. Please note that RS has only $24000 USD per activity in 2019 budgeted for and only one 1 NCC per country can visit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8FA969-5F49-4A35-8FF2-89143FF38723}" type="slidenum">
              <a:rPr lang="en-ID" smtClean="0"/>
              <a:t>9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005056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829767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A07EE5D-454A-4B0F-9265-FFE8A556E41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561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87546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434698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77719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801028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14647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1061916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P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601185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24370007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</p:spTree>
    <p:extLst>
      <p:ext uri="{BB962C8B-B14F-4D97-AF65-F5344CB8AC3E}">
        <p14:creationId xmlns:p14="http://schemas.microsoft.com/office/powerpoint/2010/main" val="378760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P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79BF7-5BE7-4D6C-A296-2834D83179B3}" type="datetimeFigureOut">
              <a:rPr lang="en-PH" smtClean="0"/>
              <a:t>13/12/2018</a:t>
            </a:fld>
            <a:endParaRPr lang="en-P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P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2AEBB7-597A-4881-AA7D-95292C3E0706}" type="slidenum">
              <a:rPr lang="en-PH" smtClean="0"/>
              <a:t>‹#›</a:t>
            </a:fld>
            <a:endParaRPr lang="en-PH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E593045-CD0D-4401-A7BF-ED91C462822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2109" y="365125"/>
            <a:ext cx="1276350" cy="11811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4E5EDA-C3FD-46D9-A2C8-ADD330F1DF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533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089A6FE-30E2-4676-8B01-42866E94064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" t="26818" r="19927" b="19583"/>
          <a:stretch/>
        </p:blipFill>
        <p:spPr>
          <a:xfrm>
            <a:off x="11503" y="0"/>
            <a:ext cx="12215004" cy="54679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18621" y="400176"/>
            <a:ext cx="264367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sz="5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SOM14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53550" y="1114039"/>
            <a:ext cx="35990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14</a:t>
            </a:r>
            <a:r>
              <a:rPr lang="en-PH" b="1" baseline="30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th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 Senior Officials’ Meeting</a:t>
            </a:r>
          </a:p>
          <a:p>
            <a:r>
              <a:rPr lang="en-PH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12 - 13 </a:t>
            </a:r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December 2018</a:t>
            </a:r>
          </a:p>
          <a:p>
            <a:r>
              <a:rPr lang="en-PH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Manila, Philippines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1503" y="2855910"/>
            <a:ext cx="12191999" cy="723284"/>
          </a:xfrm>
          <a:prstGeom prst="rect">
            <a:avLst/>
          </a:prstGeom>
          <a:solidFill>
            <a:srgbClr val="90C42F">
              <a:alpha val="60000"/>
            </a:srgbClr>
          </a:solidFill>
          <a:ln>
            <a:noFill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PH" sz="4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 SESSION 8: TECHNICAL WG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373427" y="4351634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PH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Dr Nagulendran Kangayatkarasu </a:t>
            </a:r>
          </a:p>
          <a:p>
            <a:pPr algn="l"/>
            <a:r>
              <a:rPr lang="en-PH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Chair of CTI-CFF CCA Working Group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5531672"/>
            <a:ext cx="977676" cy="98292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8053" y="5471923"/>
            <a:ext cx="2601779" cy="1102426"/>
          </a:xfrm>
          <a:prstGeom prst="rect">
            <a:avLst/>
          </a:prstGeom>
        </p:spPr>
      </p:pic>
      <p:pic>
        <p:nvPicPr>
          <p:cNvPr id="18" name="Picture 17" descr="A close up of a sign&#10;&#10;Description automatically generated">
            <a:extLst>
              <a:ext uri="{FF2B5EF4-FFF2-40B4-BE49-F238E27FC236}">
                <a16:creationId xmlns:a16="http://schemas.microsoft.com/office/drawing/2014/main" id="{A73824A2-69A7-4DFE-9A65-5F9EED9A93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01" y="5577175"/>
            <a:ext cx="2844315" cy="928985"/>
          </a:xfrm>
          <a:prstGeom prst="rect">
            <a:avLst/>
          </a:prstGeom>
        </p:spPr>
      </p:pic>
      <p:sp>
        <p:nvSpPr>
          <p:cNvPr id="12" name="Subtitle 2">
            <a:extLst>
              <a:ext uri="{FF2B5EF4-FFF2-40B4-BE49-F238E27FC236}">
                <a16:creationId xmlns:a16="http://schemas.microsoft.com/office/drawing/2014/main" id="{EA54EE3B-3FA6-42E3-83FA-5A635BA249AA}"/>
              </a:ext>
            </a:extLst>
          </p:cNvPr>
          <p:cNvSpPr txBox="1">
            <a:spLocks/>
          </p:cNvSpPr>
          <p:nvPr/>
        </p:nvSpPr>
        <p:spPr>
          <a:xfrm>
            <a:off x="353549" y="3814169"/>
            <a:ext cx="7490135" cy="71678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PH" sz="3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80AF4C3F-EA2D-41BB-A6FB-1EFFDD80F466}"/>
              </a:ext>
            </a:extLst>
          </p:cNvPr>
          <p:cNvSpPr txBox="1">
            <a:spLocks/>
          </p:cNvSpPr>
          <p:nvPr/>
        </p:nvSpPr>
        <p:spPr>
          <a:xfrm>
            <a:off x="353549" y="3812726"/>
            <a:ext cx="10430408" cy="716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PH" sz="30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Open Sans Extrabold" panose="020B0906030804020204" pitchFamily="34" charset="0"/>
                <a:ea typeface="Open Sans Extrabold" panose="020B0906030804020204" pitchFamily="34" charset="0"/>
                <a:cs typeface="Open Sans Extrabold" panose="020B0906030804020204" pitchFamily="34" charset="0"/>
              </a:rPr>
              <a:t>Climate Change Adaptation (CCA) Working Group</a:t>
            </a:r>
            <a:endParaRPr lang="en-PH" sz="3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Open Sans Extrabold" panose="020B0906030804020204" pitchFamily="34" charset="0"/>
              <a:ea typeface="Open Sans Extrabold" panose="020B0906030804020204" pitchFamily="34" charset="0"/>
              <a:cs typeface="Open Sans Extrabold" panose="020B09060308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6588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19098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chemeClr val="accent1">
                    <a:lumMod val="50000"/>
                  </a:schemeClr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Outline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424065"/>
            <a:ext cx="10515600" cy="4752897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id-ID" dirty="0"/>
              <a:t>Focal Points &amp; Partners</a:t>
            </a:r>
            <a:endParaRPr lang="en-AU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Status on Decisions Endorsed by SOM 1</a:t>
            </a:r>
            <a:r>
              <a:rPr lang="id-ID" dirty="0"/>
              <a:t>3</a:t>
            </a:r>
            <a:endParaRPr lang="en-ID" dirty="0"/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Highlights of Accomplishments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Status of 2018 workplan</a:t>
            </a:r>
            <a:endParaRPr lang="id-ID" dirty="0"/>
          </a:p>
          <a:p>
            <a:pPr marL="514350" indent="-514350">
              <a:buFont typeface="+mj-lt"/>
              <a:buAutoNum type="arabicPeriod"/>
            </a:pPr>
            <a:r>
              <a:rPr lang="id-ID" dirty="0"/>
              <a:t>Challenges</a:t>
            </a:r>
          </a:p>
          <a:p>
            <a:pPr marL="514350" indent="-514350">
              <a:buFont typeface="+mj-lt"/>
              <a:buAutoNum type="arabicPeriod"/>
            </a:pPr>
            <a:r>
              <a:rPr lang="en-AU" dirty="0"/>
              <a:t>Proposed </a:t>
            </a:r>
            <a:r>
              <a:rPr lang="id-ID" dirty="0"/>
              <a:t>Work Plan for 2019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Recommendations for SOM1</a:t>
            </a:r>
            <a:r>
              <a:rPr lang="id-ID" dirty="0"/>
              <a:t>4</a:t>
            </a:r>
            <a:r>
              <a:rPr lang="en-US" dirty="0"/>
              <a:t> Consideration</a:t>
            </a: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849852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13837" y="-70338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Focal Points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FF0F376-3488-4A2C-A2E3-9088EC1EF9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5634085"/>
              </p:ext>
            </p:extLst>
          </p:nvPr>
        </p:nvGraphicFramePr>
        <p:xfrm>
          <a:off x="649356" y="896605"/>
          <a:ext cx="10280081" cy="5433857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2772001">
                  <a:extLst>
                    <a:ext uri="{9D8B030D-6E8A-4147-A177-3AD203B41FA5}">
                      <a16:colId xmlns:a16="http://schemas.microsoft.com/office/drawing/2014/main" val="1686585381"/>
                    </a:ext>
                  </a:extLst>
                </a:gridCol>
                <a:gridCol w="7508080">
                  <a:extLst>
                    <a:ext uri="{9D8B030D-6E8A-4147-A177-3AD203B41FA5}">
                      <a16:colId xmlns:a16="http://schemas.microsoft.com/office/drawing/2014/main" val="820926851"/>
                    </a:ext>
                  </a:extLst>
                </a:gridCol>
              </a:tblGrid>
              <a:tr h="29234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400">
                          <a:effectLst/>
                        </a:rPr>
                        <a:t>Member Country</a:t>
                      </a:r>
                      <a:endParaRPr lang="en-ID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400" dirty="0">
                          <a:effectLst/>
                        </a:rPr>
                        <a:t>Focal Point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28576156"/>
                  </a:ext>
                </a:extLst>
              </a:tr>
              <a:tr h="5606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000" dirty="0">
                          <a:effectLst/>
                        </a:rPr>
                        <a:t>Indonesia 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 dirty="0">
                          <a:effectLst/>
                        </a:rPr>
                        <a:t>Sri </a:t>
                      </a:r>
                      <a:r>
                        <a:rPr lang="en-ID" sz="1800" dirty="0" err="1">
                          <a:effectLst/>
                        </a:rPr>
                        <a:t>Tantri</a:t>
                      </a:r>
                      <a:r>
                        <a:rPr lang="en-ID" sz="1800" dirty="0">
                          <a:effectLst/>
                        </a:rPr>
                        <a:t> Arundhati, Ministry of Environment and Forestry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 dirty="0">
                          <a:effectLst/>
                        </a:rPr>
                        <a:t>Supported by </a:t>
                      </a:r>
                      <a:r>
                        <a:rPr lang="en-ID" sz="1800" dirty="0" err="1">
                          <a:effectLst/>
                        </a:rPr>
                        <a:t>Nuraieni</a:t>
                      </a:r>
                      <a:r>
                        <a:rPr lang="en-ID" sz="1800" dirty="0">
                          <a:effectLst/>
                        </a:rPr>
                        <a:t>  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0795815"/>
                  </a:ext>
                </a:extLst>
              </a:tr>
              <a:tr h="744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000">
                          <a:effectLst/>
                        </a:rPr>
                        <a:t>Malaysia (Chair) </a:t>
                      </a:r>
                      <a:endParaRPr lang="en-ID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Dr Nagulendran Kangayatkarasu  Under Secretary of Strategic Technology Application Division, Ministry of Energy, Science, Technology, Environment and Climate Change (MESTECC)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Supported by: Dr </a:t>
                      </a:r>
                      <a:r>
                        <a:rPr lang="en-ID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Ejria</a:t>
                      </a:r>
                      <a:r>
                        <a:rPr lang="en-ID" sz="18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8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Salleh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0892823"/>
                  </a:ext>
                </a:extLst>
              </a:tr>
              <a:tr h="7445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000">
                          <a:effectLst/>
                        </a:rPr>
                        <a:t>Papua New Guinea </a:t>
                      </a:r>
                      <a:endParaRPr lang="en-ID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 dirty="0">
                          <a:effectLst/>
                        </a:rPr>
                        <a:t>Kay </a:t>
                      </a:r>
                      <a:r>
                        <a:rPr lang="en-ID" sz="1800" dirty="0" err="1">
                          <a:effectLst/>
                        </a:rPr>
                        <a:t>Kumaras</a:t>
                      </a:r>
                      <a:r>
                        <a:rPr lang="en-ID" sz="1800" dirty="0">
                          <a:effectLst/>
                        </a:rPr>
                        <a:t> </a:t>
                      </a:r>
                      <a:r>
                        <a:rPr lang="en-ID" sz="1800" dirty="0" err="1">
                          <a:effectLst/>
                        </a:rPr>
                        <a:t>Kalim</a:t>
                      </a:r>
                      <a:r>
                        <a:rPr lang="en-ID" sz="1800" dirty="0">
                          <a:effectLst/>
                        </a:rPr>
                        <a:t>, Director, Conservation and Environment Protection Agency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 dirty="0">
                          <a:effectLst/>
                        </a:rPr>
                        <a:t>Supported by: </a:t>
                      </a:r>
                      <a:r>
                        <a:rPr lang="en-ID" sz="1800" dirty="0" err="1">
                          <a:effectLst/>
                        </a:rPr>
                        <a:t>Iki</a:t>
                      </a:r>
                      <a:r>
                        <a:rPr lang="en-ID" sz="1800" dirty="0">
                          <a:effectLst/>
                        </a:rPr>
                        <a:t> Peter  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5525337"/>
                  </a:ext>
                </a:extLst>
              </a:tr>
              <a:tr h="63164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000" dirty="0">
                          <a:effectLst/>
                        </a:rPr>
                        <a:t>Philippines  (Co-Chair)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 dirty="0">
                          <a:effectLst/>
                        </a:rPr>
                        <a:t>Noel Antonio </a:t>
                      </a:r>
                      <a:r>
                        <a:rPr lang="en-ID" sz="1800" dirty="0" err="1">
                          <a:effectLst/>
                        </a:rPr>
                        <a:t>Gaerlan</a:t>
                      </a:r>
                      <a:r>
                        <a:rPr lang="en-ID" sz="1800" dirty="0">
                          <a:effectLst/>
                        </a:rPr>
                        <a:t>, Undersecretary, Climate Change Commission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 dirty="0">
                          <a:effectLst/>
                        </a:rPr>
                        <a:t>Supported by: Alexis </a:t>
                      </a:r>
                      <a:r>
                        <a:rPr lang="en-ID" sz="1800" dirty="0" err="1">
                          <a:effectLst/>
                        </a:rPr>
                        <a:t>Lapiz</a:t>
                      </a:r>
                      <a:r>
                        <a:rPr lang="en-ID" sz="1800" dirty="0">
                          <a:effectLst/>
                        </a:rPr>
                        <a:t>  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12220591"/>
                  </a:ext>
                </a:extLst>
              </a:tr>
              <a:tr h="9563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000">
                          <a:effectLst/>
                        </a:rPr>
                        <a:t>Solomon Islands </a:t>
                      </a:r>
                      <a:endParaRPr lang="en-ID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 dirty="0">
                          <a:effectLst/>
                        </a:rPr>
                        <a:t>Agnetha </a:t>
                      </a:r>
                      <a:r>
                        <a:rPr lang="en-ID" sz="1800" dirty="0" err="1">
                          <a:effectLst/>
                        </a:rPr>
                        <a:t>Vave-Karamui</a:t>
                      </a:r>
                      <a:r>
                        <a:rPr lang="en-ID" sz="1800" dirty="0">
                          <a:effectLst/>
                        </a:rPr>
                        <a:t>, Chief Conservation Officer, Ministry of Environment, Climate Change, Disaster Management and Meteorology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 dirty="0">
                          <a:effectLst/>
                        </a:rPr>
                        <a:t>Supported by: Nelly </a:t>
                      </a:r>
                      <a:r>
                        <a:rPr lang="en-ID" sz="1800" dirty="0" err="1">
                          <a:effectLst/>
                        </a:rPr>
                        <a:t>Kere</a:t>
                      </a:r>
                      <a:r>
                        <a:rPr lang="en-ID" sz="1800" dirty="0">
                          <a:effectLst/>
                        </a:rPr>
                        <a:t>  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6172747"/>
                  </a:ext>
                </a:extLst>
              </a:tr>
              <a:tr h="5174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2000" dirty="0">
                          <a:effectLst/>
                        </a:rPr>
                        <a:t>Timor-Leste 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 dirty="0">
                          <a:effectLst/>
                        </a:rPr>
                        <a:t>Rui dos Reis Pires, Ministry of Commerce, Industry and the Environment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011286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77936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360828" y="221689"/>
            <a:ext cx="10515600" cy="1325563"/>
          </a:xfrm>
        </p:spPr>
        <p:txBody>
          <a:bodyPr>
            <a:normAutofit/>
          </a:bodyPr>
          <a:lstStyle/>
          <a:p>
            <a:r>
              <a:rPr lang="en-PH" sz="3600" b="1" dirty="0">
                <a:solidFill>
                  <a:srgbClr val="474443"/>
                </a:solidFill>
                <a:latin typeface="Arial Black" panose="020B0A04020102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PARTNERS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13" t="92857" r="7644" b="89"/>
          <a:stretch/>
        </p:blipFill>
        <p:spPr>
          <a:xfrm>
            <a:off x="-27215" y="6590805"/>
            <a:ext cx="12219215" cy="261099"/>
          </a:xfrm>
          <a:prstGeom prst="rect">
            <a:avLst/>
          </a:prstGeom>
        </p:spPr>
      </p:pic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FF0F376-3488-4A2C-A2E3-9088EC1EF9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3283115"/>
              </p:ext>
            </p:extLst>
          </p:nvPr>
        </p:nvGraphicFramePr>
        <p:xfrm>
          <a:off x="596347" y="1746033"/>
          <a:ext cx="8865705" cy="2759706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3648810">
                  <a:extLst>
                    <a:ext uri="{9D8B030D-6E8A-4147-A177-3AD203B41FA5}">
                      <a16:colId xmlns:a16="http://schemas.microsoft.com/office/drawing/2014/main" val="1686585381"/>
                    </a:ext>
                  </a:extLst>
                </a:gridCol>
                <a:gridCol w="5216895">
                  <a:extLst>
                    <a:ext uri="{9D8B030D-6E8A-4147-A177-3AD203B41FA5}">
                      <a16:colId xmlns:a16="http://schemas.microsoft.com/office/drawing/2014/main" val="820926851"/>
                    </a:ext>
                  </a:extLst>
                </a:gridCol>
              </a:tblGrid>
              <a:tr h="53656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>
                          <a:effectLst/>
                        </a:rPr>
                        <a:t>ROLE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000" dirty="0">
                          <a:effectLst/>
                        </a:rPr>
                        <a:t>PRIMARY PARTNERS</a:t>
                      </a:r>
                      <a:endParaRPr lang="en-ID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28576156"/>
                  </a:ext>
                </a:extLst>
              </a:tr>
              <a:tr h="50648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 dirty="0">
                          <a:effectLst/>
                        </a:rPr>
                        <a:t>Coordination and Support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CTI-RS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10795815"/>
                  </a:ext>
                </a:extLst>
              </a:tr>
              <a:tr h="6444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 dirty="0">
                          <a:effectLst/>
                        </a:rPr>
                        <a:t>Technical Lead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WWF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90892823"/>
                  </a:ext>
                </a:extLst>
              </a:tr>
              <a:tr h="10721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 dirty="0">
                          <a:effectLst/>
                        </a:rPr>
                        <a:t>Technical Support</a:t>
                      </a:r>
                      <a:endParaRPr lang="en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600" b="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Government of Australia, The Nature Conservancy (TNC), Conservation International (CI)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55253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8970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US" dirty="0"/>
              <a:t>CCA Accomplishment to date</a:t>
            </a:r>
            <a:endParaRPr lang="en-MY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965200"/>
            <a:ext cx="10515600" cy="5211763"/>
          </a:xfrm>
        </p:spPr>
        <p:txBody>
          <a:bodyPr>
            <a:normAutofit lnSpcReduction="10000"/>
          </a:bodyPr>
          <a:lstStyle/>
          <a:p>
            <a:pPr marL="571500" lvl="0" indent="-571500">
              <a:buFont typeface="+mj-lt"/>
              <a:buAutoNum type="arabicPeriod"/>
            </a:pPr>
            <a:r>
              <a:rPr lang="en-US" sz="2200" dirty="0"/>
              <a:t>2011: Joint Communique on Climate Change which was submitted during UNFCC COP19 in Denmark.</a:t>
            </a:r>
            <a:endParaRPr lang="en-ID" sz="2200" dirty="0"/>
          </a:p>
          <a:p>
            <a:pPr marL="571500" lvl="0" indent="-571500">
              <a:buFont typeface="+mj-lt"/>
              <a:buAutoNum type="arabicPeriod"/>
            </a:pPr>
            <a:r>
              <a:rPr lang="en-US" sz="2200" dirty="0"/>
              <a:t>2012: Region-wide Early Action Plan (REAP) on CCA.</a:t>
            </a:r>
            <a:endParaRPr lang="en-ID" sz="2200" dirty="0"/>
          </a:p>
          <a:p>
            <a:pPr marL="571500" lvl="0" indent="-571500">
              <a:buFont typeface="+mj-lt"/>
              <a:buAutoNum type="arabicPeriod"/>
            </a:pPr>
            <a:r>
              <a:rPr lang="en-US" sz="2200" dirty="0"/>
              <a:t>2013: Local Early Action Planning (LEAP) guide, identification of CCA regional priorities and development of adaptation marketplace. </a:t>
            </a:r>
            <a:endParaRPr lang="en-ID" sz="2200" dirty="0"/>
          </a:p>
          <a:p>
            <a:pPr marL="571500" lvl="0" indent="-571500">
              <a:buFont typeface="+mj-lt"/>
              <a:buAutoNum type="arabicPeriod"/>
            </a:pPr>
            <a:r>
              <a:rPr lang="en-US" sz="2200" dirty="0"/>
              <a:t>2014: Statements on CC in World Parks Congress. </a:t>
            </a:r>
            <a:endParaRPr lang="en-ID" sz="2200" dirty="0"/>
          </a:p>
          <a:p>
            <a:pPr marL="571500" lvl="0" indent="-571500">
              <a:buFont typeface="+mj-lt"/>
              <a:buAutoNum type="arabicPeriod"/>
            </a:pPr>
            <a:r>
              <a:rPr lang="en-US" sz="2200" dirty="0"/>
              <a:t>2015: Side event during UNFCC “Pathway to CC: Financing for Small Islands Developing States”.</a:t>
            </a:r>
          </a:p>
          <a:p>
            <a:pPr marL="571500" indent="-571500">
              <a:buFont typeface="+mj-lt"/>
              <a:buAutoNum type="arabicPeriod"/>
            </a:pPr>
            <a:r>
              <a:rPr lang="en-US" sz="2200" dirty="0"/>
              <a:t>2016: Regional Workshop on Center of Excellence (COE) establishment (National and Regional).</a:t>
            </a:r>
          </a:p>
          <a:p>
            <a:pPr marL="571500" lvl="0" indent="-571500">
              <a:buFont typeface="+mj-lt"/>
              <a:buAutoNum type="arabicPeriod"/>
            </a:pPr>
            <a:r>
              <a:rPr lang="en-US" sz="2200" dirty="0"/>
              <a:t>2017: Climate Change Impacts and Coastal Adaptation of Coastal Community within the South China Sea.</a:t>
            </a:r>
          </a:p>
          <a:p>
            <a:pPr marL="571500" lvl="0" indent="-571500">
              <a:buFont typeface="+mj-lt"/>
              <a:buAutoNum type="arabicPeriod"/>
            </a:pPr>
            <a:r>
              <a:rPr lang="en-US" sz="2200" dirty="0"/>
              <a:t>2018: </a:t>
            </a:r>
            <a:r>
              <a:rPr lang="en-GB" sz="2400" dirty="0"/>
              <a:t>5th CTI-CFF Climate Change Adaptation Working Group Regional Exchange and Grant-Writing Workshop</a:t>
            </a:r>
            <a:endParaRPr lang="en-MY" sz="2400" dirty="0">
              <a:solidFill>
                <a:schemeClr val="dk1"/>
              </a:solidFill>
            </a:endParaRPr>
          </a:p>
          <a:p>
            <a:endParaRPr lang="en-MY" sz="2200" dirty="0"/>
          </a:p>
        </p:txBody>
      </p:sp>
    </p:spTree>
    <p:extLst>
      <p:ext uri="{BB962C8B-B14F-4D97-AF65-F5344CB8AC3E}">
        <p14:creationId xmlns:p14="http://schemas.microsoft.com/office/powerpoint/2010/main" val="279493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408" y="0"/>
            <a:ext cx="10515600" cy="942535"/>
          </a:xfrm>
        </p:spPr>
        <p:txBody>
          <a:bodyPr>
            <a:normAutofit/>
          </a:bodyPr>
          <a:lstStyle/>
          <a:p>
            <a:r>
              <a:rPr lang="en-US" sz="3500" dirty="0"/>
              <a:t>Status on Decisions Endorsed by SOM13</a:t>
            </a:r>
            <a:endParaRPr lang="en-MY" sz="3500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B377C26-5245-4998-92BC-630B4CE6368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473169"/>
              </p:ext>
            </p:extLst>
          </p:nvPr>
        </p:nvGraphicFramePr>
        <p:xfrm>
          <a:off x="309282" y="680836"/>
          <a:ext cx="11698942" cy="5387248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8763205">
                  <a:extLst>
                    <a:ext uri="{9D8B030D-6E8A-4147-A177-3AD203B41FA5}">
                      <a16:colId xmlns:a16="http://schemas.microsoft.com/office/drawing/2014/main" val="2294894204"/>
                    </a:ext>
                  </a:extLst>
                </a:gridCol>
                <a:gridCol w="2935737">
                  <a:extLst>
                    <a:ext uri="{9D8B030D-6E8A-4147-A177-3AD203B41FA5}">
                      <a16:colId xmlns:a16="http://schemas.microsoft.com/office/drawing/2014/main" val="4020576757"/>
                    </a:ext>
                  </a:extLst>
                </a:gridCol>
              </a:tblGrid>
              <a:tr h="3467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400" dirty="0">
                          <a:effectLst/>
                        </a:rPr>
                        <a:t>Decisions Endorsed by SOM 13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2400" dirty="0">
                          <a:effectLst/>
                        </a:rPr>
                        <a:t>Status</a:t>
                      </a:r>
                      <a:endParaRPr lang="en-ID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51567778"/>
                  </a:ext>
                </a:extLst>
              </a:tr>
              <a:tr h="9647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400" b="1" dirty="0">
                          <a:effectLst/>
                          <a:latin typeface="+mn-lt"/>
                        </a:rPr>
                        <a:t>Noted the progress of the working group on the establishment of </a:t>
                      </a:r>
                      <a:r>
                        <a:rPr lang="en-ID" sz="1400" b="1" dirty="0" err="1">
                          <a:effectLst/>
                          <a:latin typeface="+mn-lt"/>
                        </a:rPr>
                        <a:t>Center</a:t>
                      </a:r>
                      <a:r>
                        <a:rPr lang="en-ID" sz="1400" b="1" dirty="0">
                          <a:effectLst/>
                          <a:latin typeface="+mn-lt"/>
                        </a:rPr>
                        <a:t> of Excellence on climate change adaptation at national and regional level and directed the WG to continue the discussions and pursue actions that will lead towards the attainment of Target 2 of Goal 4 of the RPOA; </a:t>
                      </a:r>
                      <a:endParaRPr lang="en-ID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4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Being implemented locally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ID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13516321"/>
                  </a:ext>
                </a:extLst>
              </a:tr>
              <a:tr h="6189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400" b="1" dirty="0">
                          <a:effectLst/>
                          <a:latin typeface="+mn-lt"/>
                        </a:rPr>
                        <a:t>Tasked the working group to develop further the draft Terms of Reference for the establishment of the CTI </a:t>
                      </a:r>
                      <a:r>
                        <a:rPr lang="en-ID" sz="1400" b="1" dirty="0" err="1">
                          <a:effectLst/>
                          <a:latin typeface="+mn-lt"/>
                        </a:rPr>
                        <a:t>Center</a:t>
                      </a:r>
                      <a:r>
                        <a:rPr lang="en-ID" sz="1400" b="1" dirty="0">
                          <a:effectLst/>
                          <a:latin typeface="+mn-lt"/>
                        </a:rPr>
                        <a:t> of Excellence on climate change adaptation;</a:t>
                      </a:r>
                      <a:endParaRPr lang="en-ID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Ongoing </a:t>
                      </a:r>
                      <a:endParaRPr lang="en-ID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88647584"/>
                  </a:ext>
                </a:extLst>
              </a:tr>
              <a:tr h="628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400" b="1" dirty="0">
                          <a:effectLst/>
                          <a:latin typeface="+mn-lt"/>
                        </a:rPr>
                        <a:t>Tasked the Regional Secretariat to allocate funds to implement the feasibility of the operation and maintenance of CT Atlas data according to SOM11 Decision;</a:t>
                      </a:r>
                      <a:endParaRPr lang="en-ID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Proposal</a:t>
                      </a:r>
                      <a:r>
                        <a:rPr lang="en-ID" sz="14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on CT Atlas has been submitted to CTI RS by WorldFish, subject for approval of CSO</a:t>
                      </a:r>
                      <a:endParaRPr lang="en-ID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980153224"/>
                  </a:ext>
                </a:extLst>
              </a:tr>
              <a:tr h="70293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400" b="1" dirty="0">
                          <a:effectLst/>
                          <a:latin typeface="+mn-lt"/>
                        </a:rPr>
                        <a:t>Enjoined the partners and collaborators to assist the CT6 in updating the CT Atlas for the Climate Change Adaptation Monitoring and Evaluation Indicators;</a:t>
                      </a:r>
                      <a:endParaRPr lang="en-ID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Proposal</a:t>
                      </a:r>
                      <a:r>
                        <a:rPr lang="en-ID" sz="14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from CT Atlas has been submitted to CTI RS by WorldFish, subject for approval of CSO</a:t>
                      </a:r>
                      <a:endParaRPr lang="en-ID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08241878"/>
                  </a:ext>
                </a:extLst>
              </a:tr>
              <a:tr h="6295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400" b="1" dirty="0">
                          <a:effectLst/>
                          <a:latin typeface="+mn-lt"/>
                        </a:rPr>
                        <a:t>Adopted the regional work plan on Blue Carbon Initiative for carbon storage as a means to maintain healthy marine and coastal ecosystem in the CT region;</a:t>
                      </a:r>
                      <a:endParaRPr lang="en-ID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Focus on 2019  - to do capacity building and based</a:t>
                      </a:r>
                      <a:r>
                        <a:rPr lang="en-ID" sz="14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on capacity,  urge other CT6 countries to implement their  National Work Plan</a:t>
                      </a:r>
                      <a:endParaRPr lang="en-ID" sz="14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13315395"/>
                  </a:ext>
                </a:extLst>
              </a:tr>
              <a:tr h="62710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400" b="1" dirty="0">
                          <a:effectLst/>
                          <a:latin typeface="+mn-lt"/>
                        </a:rPr>
                        <a:t>Called on partners to assist Regional Secretariat in sourcing funds to support the various capacity building activities of the CCA WG; </a:t>
                      </a:r>
                      <a:endParaRPr lang="en-ID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Ongoing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14028863"/>
                  </a:ext>
                </a:extLst>
              </a:tr>
              <a:tr h="30868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400" b="1" dirty="0">
                          <a:effectLst/>
                          <a:latin typeface="+mn-lt"/>
                        </a:rPr>
                        <a:t>Approved the CCA TWG Work Plan 2018.</a:t>
                      </a:r>
                      <a:endParaRPr lang="en-ID" sz="14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Done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78939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55730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>
            <a:spLocks noGrp="1"/>
          </p:cNvSpPr>
          <p:nvPr>
            <p:ph type="title"/>
          </p:nvPr>
        </p:nvSpPr>
        <p:spPr>
          <a:xfrm>
            <a:off x="838199" y="60274"/>
            <a:ext cx="10515601" cy="1137484"/>
          </a:xfrm>
          <a:prstGeom prst="rect">
            <a:avLst/>
          </a:prstGeom>
        </p:spPr>
        <p:txBody>
          <a:bodyPr/>
          <a:lstStyle>
            <a:lvl1pPr algn="ctr">
              <a:defRPr sz="4000">
                <a:solidFill>
                  <a:schemeClr val="accent6"/>
                </a:solidFill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r>
              <a:rPr lang="en-ID" dirty="0">
                <a:solidFill>
                  <a:schemeClr val="tx1"/>
                </a:solidFill>
                <a:latin typeface="+mj-lt"/>
              </a:rPr>
              <a:t>Status</a:t>
            </a:r>
            <a:r>
              <a:rPr dirty="0">
                <a:solidFill>
                  <a:schemeClr val="tx1"/>
                </a:solidFill>
                <a:latin typeface="+mj-lt"/>
              </a:rPr>
              <a:t> </a:t>
            </a:r>
            <a:r>
              <a:rPr lang="en-ID" dirty="0">
                <a:solidFill>
                  <a:schemeClr val="tx1"/>
                </a:solidFill>
                <a:latin typeface="+mj-lt"/>
              </a:rPr>
              <a:t> of 2018 </a:t>
            </a:r>
            <a:r>
              <a:rPr dirty="0">
                <a:solidFill>
                  <a:schemeClr val="tx1"/>
                </a:solidFill>
                <a:latin typeface="+mj-lt"/>
              </a:rPr>
              <a:t>Work Plan </a:t>
            </a:r>
          </a:p>
        </p:txBody>
      </p:sp>
      <p:graphicFrame>
        <p:nvGraphicFramePr>
          <p:cNvPr id="185" name="Table 185"/>
          <p:cNvGraphicFramePr/>
          <p:nvPr>
            <p:extLst>
              <p:ext uri="{D42A27DB-BD31-4B8C-83A1-F6EECF244321}">
                <p14:modId xmlns:p14="http://schemas.microsoft.com/office/powerpoint/2010/main" val="2341357534"/>
              </p:ext>
            </p:extLst>
          </p:nvPr>
        </p:nvGraphicFramePr>
        <p:xfrm>
          <a:off x="147919" y="1016896"/>
          <a:ext cx="11486064" cy="5538416"/>
        </p:xfrm>
        <a:graphic>
          <a:graphicData uri="http://schemas.openxmlformats.org/drawingml/2006/table">
            <a:tbl>
              <a:tblPr firstCol="1" bandRow="1">
                <a:tableStyleId>{E8B1032C-EA38-4F05-BA0D-38AFFFC7BED3}</a:tableStyleId>
              </a:tblPr>
              <a:tblGrid>
                <a:gridCol w="71833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026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3491">
                <a:tc>
                  <a:txBody>
                    <a:bodyPr/>
                    <a:lstStyle/>
                    <a:p>
                      <a:pPr indent="457200"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dirty="0">
                          <a:solidFill>
                            <a:schemeClr val="tx1"/>
                          </a:solidFill>
                        </a:rPr>
                        <a:t>Planned Activities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D" sz="2400" b="1" dirty="0">
                          <a:solidFill>
                            <a:schemeClr val="tx1"/>
                          </a:solidFill>
                        </a:rPr>
                        <a:t>Status</a:t>
                      </a:r>
                      <a:endParaRPr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3417">
                <a:tc>
                  <a:txBody>
                    <a:bodyPr/>
                    <a:lstStyle/>
                    <a:p>
                      <a:pPr marL="93663" indent="0"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D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Grant-writing  proposal workshop to be hosted by Malaysia </a:t>
                      </a:r>
                      <a:endParaRPr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en-ID" sz="1800" dirty="0">
                          <a:solidFill>
                            <a:schemeClr val="tx1"/>
                          </a:solidFill>
                          <a:latin typeface="+mn-lt"/>
                        </a:rPr>
                        <a:t>Completed</a:t>
                      </a:r>
                      <a:endParaRPr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2613">
                <a:tc>
                  <a:txBody>
                    <a:bodyPr/>
                    <a:lstStyle/>
                    <a:p>
                      <a:pPr marL="93663" indent="0"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D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Capacity building activity on Blue Carbon to be hosted by Indonesia </a:t>
                      </a:r>
                      <a:endParaRPr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1800" dirty="0">
                          <a:solidFill>
                            <a:schemeClr val="tx1"/>
                          </a:solidFill>
                          <a:latin typeface="+mn-lt"/>
                        </a:rPr>
                        <a:t>Partially implemented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– Timor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Leste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and Indonesia – with support from Australian </a:t>
                      </a:r>
                      <a:r>
                        <a:rPr lang="en-US" sz="1800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Govt</a:t>
                      </a: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+mn-lt"/>
                        </a:rPr>
                        <a:t>’ and CTC</a:t>
                      </a: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70150">
                <a:tc>
                  <a:txBody>
                    <a:bodyPr/>
                    <a:lstStyle/>
                    <a:p>
                      <a:pPr marL="93663" indent="0"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D" sz="1800" b="1" dirty="0">
                          <a:solidFill>
                            <a:schemeClr val="tx1"/>
                          </a:solidFill>
                          <a:latin typeface="+mn-lt"/>
                        </a:rPr>
                        <a:t>Communication, Education and Public Awareness Training on Blue Carbon to be hosted by Solomon Islands 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 sz="1800"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+mn-lt"/>
                        </a:rPr>
                        <a:t>Capacity building on blue carbon and CEPA activity to be hosted by Indonesia, subject to support of donors/funding availability</a:t>
                      </a:r>
                      <a:endParaRPr lang="en-US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06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800" b="1" dirty="0">
                          <a:effectLst/>
                          <a:latin typeface="+mn-lt"/>
                        </a:rPr>
                        <a:t>Adopted the regional work plan on Blue Carbon Initiative for carbon storage as a means to maintain healthy marine and coastal ecosystem in the CT region;</a:t>
                      </a:r>
                      <a:endParaRPr lang="en-ID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Focus on 2019  - to do capacity building and based</a:t>
                      </a:r>
                      <a:r>
                        <a:rPr lang="en-ID" sz="18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on capacity,  urge other CT6 countries to implement their  National Work Plan</a:t>
                      </a:r>
                      <a:endParaRPr lang="en-ID" sz="18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031465631"/>
                  </a:ext>
                </a:extLst>
              </a:tr>
              <a:tr h="7293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800" b="1" dirty="0">
                          <a:effectLst/>
                          <a:latin typeface="+mn-lt"/>
                        </a:rPr>
                        <a:t>Called on partners to assist Regional Secretariat in sourcing funds to support the various capacity building activities of the CCA WG; </a:t>
                      </a:r>
                      <a:endParaRPr lang="en-ID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Ongoing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414745587"/>
                  </a:ext>
                </a:extLst>
              </a:tr>
              <a:tr h="7293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800" b="1" dirty="0">
                          <a:effectLst/>
                          <a:latin typeface="+mn-lt"/>
                        </a:rPr>
                        <a:t>Approved the CCA TWG Work Plan 2018.</a:t>
                      </a:r>
                      <a:endParaRPr lang="en-ID" sz="180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ID" sz="18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Done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9379102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85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7490181"/>
              </p:ext>
            </p:extLst>
          </p:nvPr>
        </p:nvGraphicFramePr>
        <p:xfrm>
          <a:off x="759824" y="493213"/>
          <a:ext cx="9899468" cy="3015290"/>
        </p:xfrm>
        <a:graphic>
          <a:graphicData uri="http://schemas.openxmlformats.org/drawingml/2006/table">
            <a:tbl>
              <a:tblPr firstCol="1" bandRow="1">
                <a:tableStyleId>{E8B1032C-EA38-4F05-BA0D-38AFFFC7BED3}</a:tableStyleId>
              </a:tblPr>
              <a:tblGrid>
                <a:gridCol w="70055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39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16579">
                <a:tc>
                  <a:txBody>
                    <a:bodyPr/>
                    <a:lstStyle/>
                    <a:p>
                      <a:pPr indent="457200"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2400" b="1" dirty="0">
                          <a:solidFill>
                            <a:schemeClr val="tx1"/>
                          </a:solidFill>
                        </a:rPr>
                        <a:t>Planned Activities</a:t>
                      </a: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ID" sz="2400" b="1" dirty="0">
                          <a:solidFill>
                            <a:schemeClr val="tx1"/>
                          </a:solidFill>
                        </a:rPr>
                        <a:t>Status</a:t>
                      </a:r>
                      <a:endParaRPr sz="24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9911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D" sz="2000" b="1" dirty="0">
                          <a:solidFill>
                            <a:schemeClr val="tx1"/>
                          </a:solidFill>
                        </a:rPr>
                        <a:t>Conduct 6th CCA TWG meeting back to back with CT Atlas training </a:t>
                      </a:r>
                      <a:endParaRPr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Training on CT Atlas to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be conducted in 2019 (subject to budget approval)</a:t>
                      </a:r>
                      <a:endParaRPr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2644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D" sz="2000" b="1" dirty="0">
                          <a:solidFill>
                            <a:schemeClr val="tx1"/>
                          </a:solidFill>
                        </a:rPr>
                        <a:t>Development of the Executive Course on CCA</a:t>
                      </a:r>
                      <a:endParaRPr sz="2000" b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marL="0" indent="0" algn="l">
                        <a:defRPr sz="1800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Ongoing (reviewing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course outline)</a:t>
                      </a:r>
                      <a:endParaRPr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9911">
                <a:tc>
                  <a:txBody>
                    <a:bodyPr/>
                    <a:lstStyle/>
                    <a:p>
                      <a:pPr algn="l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lang="en-ID" sz="2000" b="1" dirty="0">
                          <a:solidFill>
                            <a:schemeClr val="tx1"/>
                          </a:solidFill>
                        </a:rPr>
                        <a:t>Development</a:t>
                      </a:r>
                      <a:r>
                        <a:rPr lang="en-ID" sz="2000" b="1" baseline="0" dirty="0">
                          <a:solidFill>
                            <a:schemeClr val="tx1"/>
                          </a:solidFill>
                        </a:rPr>
                        <a:t> of TOR of CTI on COE of CCA</a:t>
                      </a:r>
                      <a:endParaRPr lang="en-ID" sz="2000" b="1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tc>
                  <a:txBody>
                    <a:bodyPr/>
                    <a:lstStyle/>
                    <a:p>
                      <a:pPr algn="l">
                        <a:defRPr sz="1800"/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</a:rPr>
                        <a:t>Done  -</a:t>
                      </a:r>
                      <a:r>
                        <a:rPr lang="en-US" sz="2000" baseline="0" dirty="0">
                          <a:solidFill>
                            <a:schemeClr val="tx1"/>
                          </a:solidFill>
                        </a:rPr>
                        <a:t> Level 1 and 2 </a:t>
                      </a:r>
                      <a:endParaRPr sz="2000" dirty="0">
                        <a:solidFill>
                          <a:schemeClr val="tx1"/>
                        </a:solidFill>
                      </a:endParaRPr>
                    </a:p>
                  </a:txBody>
                  <a:tcPr marL="0" marR="0" marT="0" marB="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08156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418" y="98733"/>
            <a:ext cx="10515600" cy="1325563"/>
          </a:xfrm>
        </p:spPr>
        <p:txBody>
          <a:bodyPr>
            <a:normAutofit/>
          </a:bodyPr>
          <a:lstStyle/>
          <a:p>
            <a:r>
              <a:rPr lang="en-US" sz="3600" dirty="0"/>
              <a:t>Proposed Work Plan/Activities for 2019</a:t>
            </a:r>
            <a:endParaRPr lang="en-MY" sz="3600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CB7CD81C-EF74-4744-9813-A780552C8E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0637388"/>
              </p:ext>
            </p:extLst>
          </p:nvPr>
        </p:nvGraphicFramePr>
        <p:xfrm>
          <a:off x="413061" y="1211395"/>
          <a:ext cx="11648952" cy="4706049"/>
        </p:xfrm>
        <a:graphic>
          <a:graphicData uri="http://schemas.openxmlformats.org/drawingml/2006/table">
            <a:tbl>
              <a:tblPr firstRow="1" firstCol="1" bandRow="1">
                <a:tableStyleId>{E8B1032C-EA38-4F05-BA0D-38AFFFC7BED3}</a:tableStyleId>
              </a:tblPr>
              <a:tblGrid>
                <a:gridCol w="6095507">
                  <a:extLst>
                    <a:ext uri="{9D8B030D-6E8A-4147-A177-3AD203B41FA5}">
                      <a16:colId xmlns:a16="http://schemas.microsoft.com/office/drawing/2014/main" val="431130581"/>
                    </a:ext>
                  </a:extLst>
                </a:gridCol>
                <a:gridCol w="1947423">
                  <a:extLst>
                    <a:ext uri="{9D8B030D-6E8A-4147-A177-3AD203B41FA5}">
                      <a16:colId xmlns:a16="http://schemas.microsoft.com/office/drawing/2014/main" val="2913586098"/>
                    </a:ext>
                  </a:extLst>
                </a:gridCol>
                <a:gridCol w="3606022">
                  <a:extLst>
                    <a:ext uri="{9D8B030D-6E8A-4147-A177-3AD203B41FA5}">
                      <a16:colId xmlns:a16="http://schemas.microsoft.com/office/drawing/2014/main" val="3339261324"/>
                    </a:ext>
                  </a:extLst>
                </a:gridCol>
              </a:tblGrid>
              <a:tr h="811859"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D" sz="1800" kern="1200" dirty="0">
                          <a:effectLst/>
                          <a:latin typeface="+mj-lt"/>
                        </a:rPr>
                        <a:t>Activities</a:t>
                      </a:r>
                      <a:endParaRPr lang="en-ID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D" sz="1800" kern="1200" dirty="0">
                          <a:effectLst/>
                          <a:latin typeface="+mj-lt"/>
                        </a:rPr>
                        <a:t>Time Frame</a:t>
                      </a:r>
                      <a:endParaRPr lang="en-ID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  <a:latin typeface="+mj-lt"/>
                        </a:rPr>
                        <a:t>Budget </a:t>
                      </a:r>
                    </a:p>
                    <a:p>
                      <a:pPr algn="l"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en-ID" sz="1800" dirty="0">
                          <a:effectLst/>
                          <a:latin typeface="+mj-lt"/>
                        </a:rPr>
                        <a:t>(including Budget Source)</a:t>
                      </a:r>
                      <a:endParaRPr lang="en-ID" sz="1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99343434"/>
                  </a:ext>
                </a:extLst>
              </a:tr>
              <a:tr h="76315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en-ID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Blue Carbon</a:t>
                      </a:r>
                      <a:r>
                        <a:rPr lang="en-ID" sz="14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Capacity Building Workshop to be hosted by Indonesia subject to funding availability</a:t>
                      </a:r>
                      <a:endParaRPr lang="en-ID" sz="140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en-ID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Q2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4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Subject to funding availability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7915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en-ID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CCA TWG</a:t>
                      </a:r>
                      <a:r>
                        <a:rPr lang="en-ID" sz="14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Meeting (PH to host- tentative)</a:t>
                      </a:r>
                    </a:p>
                    <a:p>
                      <a:pPr marL="285750" indent="-285750" algn="l">
                        <a:lnSpc>
                          <a:spcPct val="107000"/>
                        </a:lnSpc>
                        <a:buFont typeface="Arial" charset="0"/>
                        <a:buChar char="•"/>
                      </a:pPr>
                      <a:r>
                        <a:rPr lang="en-ID" sz="14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f</a:t>
                      </a:r>
                      <a:r>
                        <a:rPr lang="en-ID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inalization</a:t>
                      </a:r>
                      <a:r>
                        <a:rPr lang="en-ID" sz="14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of</a:t>
                      </a:r>
                      <a:r>
                        <a:rPr lang="en-ID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CCA Executive Course</a:t>
                      </a:r>
                    </a:p>
                    <a:p>
                      <a:pPr marL="285750" indent="-285750" algn="l">
                        <a:lnSpc>
                          <a:spcPct val="107000"/>
                        </a:lnSpc>
                        <a:buFont typeface="Arial" charset="0"/>
                        <a:buChar char="•"/>
                      </a:pPr>
                      <a:r>
                        <a:rPr lang="en-ID" sz="14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familiarize and update M&amp;E Indicators </a:t>
                      </a:r>
                    </a:p>
                    <a:p>
                      <a:pPr marL="285750" indent="-285750" algn="l">
                        <a:lnSpc>
                          <a:spcPct val="107000"/>
                        </a:lnSpc>
                        <a:buFont typeface="Arial" charset="0"/>
                        <a:buChar char="•"/>
                      </a:pPr>
                      <a:r>
                        <a:rPr lang="en-ID" sz="14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Update on Blue Carbon Capacity Building Workshop</a:t>
                      </a:r>
                    </a:p>
                    <a:p>
                      <a:pPr marL="285750" indent="-285750" algn="l">
                        <a:lnSpc>
                          <a:spcPct val="107000"/>
                        </a:lnSpc>
                        <a:buFont typeface="Arial" charset="0"/>
                        <a:buChar char="•"/>
                      </a:pPr>
                      <a:r>
                        <a:rPr lang="en-ID" sz="14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Update on </a:t>
                      </a:r>
                      <a:r>
                        <a:rPr lang="en-ID" sz="14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Center</a:t>
                      </a:r>
                      <a:r>
                        <a:rPr lang="en-ID" sz="14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of Excellence (COE)</a:t>
                      </a:r>
                    </a:p>
                    <a:p>
                      <a:pPr marL="285750" indent="-285750" algn="l">
                        <a:lnSpc>
                          <a:spcPct val="107000"/>
                        </a:lnSpc>
                        <a:buFont typeface="Arial" charset="0"/>
                        <a:buChar char="•"/>
                      </a:pPr>
                      <a:endParaRPr lang="en-ID" sz="140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en-ID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Q2 - Q3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Regional Secretariat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6315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en-ID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CT Atlas Inception Workshop taking into account input from CCA (subject to budget approval)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en-ID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Q1 (tentative)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ID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Regional Secretariat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052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en-ID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Update the REAP through open participatory of CT6 countries. </a:t>
                      </a:r>
                    </a:p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en-ID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(Note: The</a:t>
                      </a:r>
                      <a:r>
                        <a:rPr lang="en-ID" sz="14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ID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Review of the RPOA will have elements of LEAP</a:t>
                      </a:r>
                      <a:r>
                        <a:rPr lang="en-ID" sz="14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and REAP)</a:t>
                      </a:r>
                      <a:r>
                        <a:rPr lang="en-ID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endParaRPr lang="en-ID" sz="1400" dirty="0"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en-ID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Q2</a:t>
                      </a:r>
                    </a:p>
                  </a:txBody>
                  <a:tcPr marL="68580" marR="68580" marT="9525" marB="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ID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r>
                        <a:rPr lang="en-ID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Regional Secretariat</a:t>
                      </a:r>
                    </a:p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ID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746701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9487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80" y="847262"/>
            <a:ext cx="10675605" cy="5507371"/>
          </a:xfrm>
        </p:spPr>
        <p:txBody>
          <a:bodyPr>
            <a:noAutofit/>
          </a:bodyPr>
          <a:lstStyle/>
          <a:p>
            <a:pPr marL="457200" marR="0" lvl="0" indent="-4572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800" dirty="0"/>
              <a:t>Appreciate the support provided by Development Partners to the CCA WG;</a:t>
            </a:r>
          </a:p>
          <a:p>
            <a:pPr marL="457200" marR="0" lvl="0" indent="-4572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800" dirty="0"/>
              <a:t>Reprioritize, revisit and refocus issues affecting CT6 member countries, particularly on CCA what to do in subsequent years for inclusion in the RPOA revision;</a:t>
            </a:r>
          </a:p>
          <a:p>
            <a:pPr marL="457200" marR="0" lvl="0" indent="-4572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800" dirty="0"/>
              <a:t>Note that a draft has been developed on the Executive Course of CCA – Introductory levels 1 and 2  - and urge other CT6 member countries to give comments by 30</a:t>
            </a:r>
            <a:r>
              <a:rPr lang="en-GB" sz="1800" baseline="30000" dirty="0"/>
              <a:t>th</a:t>
            </a:r>
            <a:r>
              <a:rPr lang="en-GB" sz="1800" dirty="0"/>
              <a:t> March 2019; Task the CTI Regional Secretariat to recirculate the draft to CT6 member countries; </a:t>
            </a:r>
          </a:p>
          <a:p>
            <a:pPr marL="457200" marR="0" lvl="0" indent="-45720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GB" sz="1800" dirty="0"/>
              <a:t>Agree to carry over the implementation of two activities - the capacity building on Blue Carbon and CEPA activity in 2019 subject to availability of funds and acknowledge Indonesia to host the activities;</a:t>
            </a:r>
          </a:p>
          <a:p>
            <a:pPr marL="457200" lvl="0" indent="-45720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ID" sz="1800" dirty="0"/>
              <a:t>Note that after completing the two activities (mentioned in Item 3), CT6 are encourage to come up with their respective Blue Carbon roadmap/initiatives subject to national circumstances;</a:t>
            </a:r>
          </a:p>
          <a:p>
            <a:pPr marL="457200" lvl="0" indent="-45720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ID" sz="1800" dirty="0"/>
              <a:t>Agree for virtual regional </a:t>
            </a:r>
            <a:r>
              <a:rPr lang="en-ID" sz="1800" dirty="0" err="1"/>
              <a:t>Center</a:t>
            </a:r>
            <a:r>
              <a:rPr lang="en-ID" sz="1800" dirty="0"/>
              <a:t> of Excellence (COE) hosted by the existing CTI website with inputs from respective national COEs through their respective NCCs;</a:t>
            </a:r>
          </a:p>
          <a:p>
            <a:pPr marL="457200" lvl="0" indent="-45720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ID" sz="1800" dirty="0"/>
              <a:t>Support the recommendation of the CCA WG to turnover the Chairmanship from Malaysia to Philippines  and the turn-over of the Co-Chairmanship from PH to PNG based on the provisions stipulated in the Rules of Procedure of the CCA WG; and</a:t>
            </a:r>
          </a:p>
          <a:p>
            <a:pPr marL="457200" lvl="0" indent="-457200" algn="just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  <a:defRPr/>
            </a:pPr>
            <a:r>
              <a:rPr lang="en-ID" sz="1800" dirty="0"/>
              <a:t>Approve the CCA TWG Work Plan 2019.</a:t>
            </a:r>
          </a:p>
          <a:p>
            <a:pPr marL="514350" marR="0" lvl="0" indent="-5143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1800" dirty="0">
              <a:solidFill>
                <a:srgbClr val="FF0000"/>
              </a:solidFill>
            </a:endParaRPr>
          </a:p>
          <a:p>
            <a:pPr marL="514350" marR="0" lvl="0" indent="-51435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+mj-lt"/>
              <a:buAutoNum type="arabicPeriod"/>
              <a:tabLst/>
              <a:defRPr/>
            </a:pPr>
            <a:endParaRPr lang="en-GB" sz="1800" dirty="0">
              <a:solidFill>
                <a:srgbClr val="FF0000"/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8683" y="-314159"/>
            <a:ext cx="10515600" cy="1325563"/>
          </a:xfrm>
        </p:spPr>
        <p:txBody>
          <a:bodyPr>
            <a:normAutofit/>
          </a:bodyPr>
          <a:lstStyle/>
          <a:p>
            <a:r>
              <a:rPr lang="en-US" sz="3300" dirty="0"/>
              <a:t>Recommendations for SOM14 Consideration</a:t>
            </a:r>
            <a:endParaRPr lang="en-MY" sz="3300" dirty="0"/>
          </a:p>
        </p:txBody>
      </p:sp>
    </p:spTree>
    <p:extLst>
      <p:ext uri="{BB962C8B-B14F-4D97-AF65-F5344CB8AC3E}">
        <p14:creationId xmlns:p14="http://schemas.microsoft.com/office/powerpoint/2010/main" val="141018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Content Placeholder 20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8" t="8505" b="15428"/>
          <a:stretch/>
        </p:blipFill>
        <p:spPr>
          <a:xfrm>
            <a:off x="-32658" y="-16329"/>
            <a:ext cx="12224657" cy="6858000"/>
          </a:xfrm>
        </p:spPr>
      </p:pic>
      <p:grpSp>
        <p:nvGrpSpPr>
          <p:cNvPr id="28" name="Group 27"/>
          <p:cNvGrpSpPr/>
          <p:nvPr/>
        </p:nvGrpSpPr>
        <p:grpSpPr>
          <a:xfrm>
            <a:off x="2070914" y="2655776"/>
            <a:ext cx="7805149" cy="4383657"/>
            <a:chOff x="2070914" y="2655776"/>
            <a:chExt cx="7805149" cy="4383657"/>
          </a:xfrm>
        </p:grpSpPr>
        <p:sp>
          <p:nvSpPr>
            <p:cNvPr id="26" name="Rectangle 25"/>
            <p:cNvSpPr/>
            <p:nvPr/>
          </p:nvSpPr>
          <p:spPr>
            <a:xfrm>
              <a:off x="2070914" y="2655776"/>
              <a:ext cx="7805149" cy="423125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4" name="Rectangle 23"/>
            <p:cNvSpPr/>
            <p:nvPr/>
          </p:nvSpPr>
          <p:spPr>
            <a:xfrm>
              <a:off x="2188029" y="2792186"/>
              <a:ext cx="7527471" cy="4094847"/>
            </a:xfrm>
            <a:prstGeom prst="rect">
              <a:avLst/>
            </a:prstGeom>
            <a:solidFill>
              <a:srgbClr val="33CC33"/>
            </a:solidFill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2351314" y="2922814"/>
              <a:ext cx="7200900" cy="41166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PH" dirty="0"/>
            </a:p>
          </p:txBody>
        </p:sp>
        <p:sp>
          <p:nvSpPr>
            <p:cNvPr id="5" name="Marcador de texto 3">
              <a:extLst>
                <a:ext uri="{FF2B5EF4-FFF2-40B4-BE49-F238E27FC236}">
                  <a16:creationId xmlns:a16="http://schemas.microsoft.com/office/drawing/2014/main" id="{004C226F-34B3-464F-A049-9BFE43705FB1}"/>
                </a:ext>
              </a:extLst>
            </p:cNvPr>
            <p:cNvSpPr txBox="1">
              <a:spLocks/>
            </p:cNvSpPr>
            <p:nvPr/>
          </p:nvSpPr>
          <p:spPr>
            <a:xfrm>
              <a:off x="2445844" y="3254865"/>
              <a:ext cx="7106370" cy="1726258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Terima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Kasih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-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Maraming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Salamat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              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Tank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Iu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-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Obrigado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Tagio</a:t>
              </a:r>
              <a:r>
                <a:rPr lang="es-ES_tradnl" sz="2000" b="1" cap="all" dirty="0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 </a:t>
              </a:r>
              <a:r>
                <a:rPr lang="es-ES_tradnl" sz="2000" b="1" cap="all" dirty="0" err="1">
                  <a:solidFill>
                    <a:srgbClr val="474443"/>
                  </a:solidFill>
                  <a:latin typeface="Arial Black" panose="020B0A04020102020204" pitchFamily="34" charset="0"/>
                  <a:ea typeface="Roboto" panose="02000000000000000000" pitchFamily="2" charset="0"/>
                </a:rPr>
                <a:t>Tumas</a:t>
              </a:r>
              <a:endParaRPr lang="es-ES_tradnl" sz="2000" b="1" cap="all" dirty="0">
                <a:solidFill>
                  <a:srgbClr val="474443"/>
                </a:solidFill>
                <a:latin typeface="Arial Black" panose="020B0A04020102020204" pitchFamily="34" charset="0"/>
                <a:ea typeface="Roboto" panose="02000000000000000000" pitchFamily="2" charset="0"/>
              </a:endParaRPr>
            </a:p>
          </p:txBody>
        </p:sp>
      </p:grp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539" y="5313174"/>
            <a:ext cx="1690042" cy="752596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4346" y="5351237"/>
            <a:ext cx="1605080" cy="67647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2227" y="5356689"/>
            <a:ext cx="671018" cy="67101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445843" y="6465009"/>
            <a:ext cx="858818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Photo credits:  </a:t>
            </a:r>
            <a:r>
              <a:rPr lang="en-PH" sz="1000" i="1" dirty="0" err="1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IYORBank_Rebecca</a:t>
            </a:r>
            <a:r>
              <a:rPr lang="en-PH" sz="1000" i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Weeks and Yen-Yi Lee</a:t>
            </a:r>
          </a:p>
        </p:txBody>
      </p:sp>
    </p:spTree>
    <p:extLst>
      <p:ext uri="{BB962C8B-B14F-4D97-AF65-F5344CB8AC3E}">
        <p14:creationId xmlns:p14="http://schemas.microsoft.com/office/powerpoint/2010/main" val="29211076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1762</TotalTime>
  <Words>1544</Words>
  <Application>Microsoft Office PowerPoint</Application>
  <PresentationFormat>Widescreen</PresentationFormat>
  <Paragraphs>160</Paragraphs>
  <Slides>11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Arial Black</vt:lpstr>
      <vt:lpstr>Calibri</vt:lpstr>
      <vt:lpstr>Open Sans</vt:lpstr>
      <vt:lpstr>Open Sans Extrabold</vt:lpstr>
      <vt:lpstr>Office Theme</vt:lpstr>
      <vt:lpstr>PowerPoint Presentation</vt:lpstr>
      <vt:lpstr>Outline</vt:lpstr>
      <vt:lpstr>Focal Points</vt:lpstr>
      <vt:lpstr>PARTNERS</vt:lpstr>
      <vt:lpstr>CCA Accomplishment to date</vt:lpstr>
      <vt:lpstr>Status on Decisions Endorsed by SOM13</vt:lpstr>
      <vt:lpstr>Status  of 2018 Work Plan </vt:lpstr>
      <vt:lpstr>PowerPoint Presentation</vt:lpstr>
      <vt:lpstr>Proposed Work Plan/Activities for 2019</vt:lpstr>
      <vt:lpstr>Recommendations for SOM14 Consideration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janet janet</dc:creator>
  <cp:lastModifiedBy>Jasmin Saad</cp:lastModifiedBy>
  <cp:revision>114</cp:revision>
  <dcterms:created xsi:type="dcterms:W3CDTF">2018-11-08T04:12:31Z</dcterms:created>
  <dcterms:modified xsi:type="dcterms:W3CDTF">2018-12-13T05:44:50Z</dcterms:modified>
</cp:coreProperties>
</file>